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7" r:id="rId2"/>
    <p:sldId id="295" r:id="rId3"/>
    <p:sldId id="297" r:id="rId4"/>
    <p:sldId id="298" r:id="rId5"/>
    <p:sldId id="299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296" r:id="rId14"/>
  </p:sldIdLst>
  <p:sldSz cx="9144000" cy="6858000" type="screen4x3"/>
  <p:notesSz cx="6769100" cy="9906000"/>
  <p:embeddedFontLst>
    <p:embeddedFont>
      <p:font typeface="SimSun" pitchFamily="2" charset="-122"/>
      <p:regular r:id="rId17"/>
    </p:embeddedFont>
  </p:embeddedFont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CFF99"/>
    <a:srgbClr val="FFCC99"/>
    <a:srgbClr val="CCECFF"/>
    <a:srgbClr val="66CCFF"/>
    <a:srgbClr val="00D000"/>
    <a:srgbClr val="FFFFCC"/>
    <a:srgbClr val="33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083" autoAdjust="0"/>
    <p:restoredTop sz="94660" autoAdjust="0"/>
  </p:normalViewPr>
  <p:slideViewPr>
    <p:cSldViewPr>
      <p:cViewPr>
        <p:scale>
          <a:sx n="100" d="100"/>
          <a:sy n="100" d="100"/>
        </p:scale>
        <p:origin x="-1272" y="90"/>
      </p:cViewPr>
      <p:guideLst>
        <p:guide orient="horz" pos="3936"/>
        <p:guide pos="336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888" y="2466"/>
      </p:cViewPr>
      <p:guideLst>
        <p:guide orient="horz" pos="3119"/>
        <p:guide pos="2131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21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886" tIns="0" rIns="18886" bIns="0" numCol="1" anchor="t" anchorCtr="0" compatLnSpc="1">
            <a:prstTxWarp prst="textNoShape">
              <a:avLst/>
            </a:prstTxWarp>
          </a:bodyPr>
          <a:lstStyle>
            <a:lvl1pPr defTabSz="757238">
              <a:defRPr sz="1000" b="0" i="1">
                <a:solidFill>
                  <a:srgbClr val="8594C2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6988" y="0"/>
            <a:ext cx="29321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886" tIns="0" rIns="18886" bIns="0" numCol="1" anchor="t" anchorCtr="0" compatLnSpc="1">
            <a:prstTxWarp prst="textNoShape">
              <a:avLst/>
            </a:prstTxWarp>
          </a:bodyPr>
          <a:lstStyle>
            <a:lvl1pPr algn="r" defTabSz="757238">
              <a:defRPr sz="1000" b="0" i="1">
                <a:solidFill>
                  <a:srgbClr val="8594C2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7713"/>
            <a:ext cx="4935537" cy="37020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288" y="4703763"/>
            <a:ext cx="4962525" cy="44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2" tIns="45642" rIns="91282" bIns="456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321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886" tIns="0" rIns="18886" bIns="0" numCol="1" anchor="b" anchorCtr="0" compatLnSpc="1">
            <a:prstTxWarp prst="textNoShape">
              <a:avLst/>
            </a:prstTxWarp>
          </a:bodyPr>
          <a:lstStyle>
            <a:lvl1pPr defTabSz="757238">
              <a:defRPr sz="1000" b="0" i="1">
                <a:solidFill>
                  <a:srgbClr val="8594C2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6988" y="9409113"/>
            <a:ext cx="29321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886" tIns="0" rIns="18886" bIns="0" numCol="1" anchor="b" anchorCtr="0" compatLnSpc="1">
            <a:prstTxWarp prst="textNoShape">
              <a:avLst/>
            </a:prstTxWarp>
          </a:bodyPr>
          <a:lstStyle>
            <a:lvl1pPr algn="r" defTabSz="757238">
              <a:defRPr sz="1000" b="0" i="1">
                <a:solidFill>
                  <a:srgbClr val="8594C2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5C4124D-9F58-4C8E-8153-E1C56A74FF6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79E59C-0C83-4B15-976C-42D675701C0A}" type="slidenum">
              <a:rPr lang="de-DE" smtClean="0">
                <a:latin typeface="Arial" charset="0"/>
                <a:cs typeface="Times New Roman" pitchFamily="18" charset="0"/>
              </a:rPr>
              <a:pPr/>
              <a:t>1</a:t>
            </a:fld>
            <a:endParaRPr lang="de-DE" smtClean="0">
              <a:latin typeface="Arial" charset="0"/>
              <a:cs typeface="Times New Roman" pitchFamily="18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584980-CB76-4F2E-B4AE-B40BD4F39F70}" type="slidenum">
              <a:rPr lang="de-DE" smtClean="0">
                <a:latin typeface="Arial" charset="0"/>
                <a:cs typeface="Times New Roman" pitchFamily="18" charset="0"/>
              </a:rPr>
              <a:pPr/>
              <a:t>10</a:t>
            </a:fld>
            <a:endParaRPr lang="de-DE" smtClean="0">
              <a:latin typeface="Arial" charset="0"/>
              <a:cs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584980-CB76-4F2E-B4AE-B40BD4F39F70}" type="slidenum">
              <a:rPr lang="de-DE" smtClean="0">
                <a:latin typeface="Arial" charset="0"/>
                <a:cs typeface="Times New Roman" pitchFamily="18" charset="0"/>
              </a:rPr>
              <a:pPr/>
              <a:t>11</a:t>
            </a:fld>
            <a:endParaRPr lang="de-DE" smtClean="0">
              <a:latin typeface="Arial" charset="0"/>
              <a:cs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584980-CB76-4F2E-B4AE-B40BD4F39F70}" type="slidenum">
              <a:rPr lang="de-DE" smtClean="0">
                <a:latin typeface="Arial" charset="0"/>
                <a:cs typeface="Times New Roman" pitchFamily="18" charset="0"/>
              </a:rPr>
              <a:pPr/>
              <a:t>12</a:t>
            </a:fld>
            <a:endParaRPr lang="de-DE" smtClean="0">
              <a:latin typeface="Arial" charset="0"/>
              <a:cs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970CEC-6593-451C-B98A-371062A610C0}" type="slidenum">
              <a:rPr lang="de-DE" smtClean="0">
                <a:latin typeface="Arial" charset="0"/>
                <a:cs typeface="Times New Roman" pitchFamily="18" charset="0"/>
              </a:rPr>
              <a:pPr/>
              <a:t>13</a:t>
            </a:fld>
            <a:endParaRPr lang="de-DE" smtClean="0">
              <a:latin typeface="Arial" charset="0"/>
              <a:cs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D88599-E67D-4713-81E0-ECC7BCF1A3A1}" type="slidenum">
              <a:rPr lang="de-DE" smtClean="0">
                <a:latin typeface="Arial" charset="0"/>
                <a:cs typeface="Times New Roman" pitchFamily="18" charset="0"/>
              </a:rPr>
              <a:pPr/>
              <a:t>2</a:t>
            </a:fld>
            <a:endParaRPr lang="de-DE" smtClean="0">
              <a:latin typeface="Arial" charset="0"/>
              <a:cs typeface="Times New Roman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0EF200-09D0-4CED-B812-1A4CFA3332BE}" type="slidenum">
              <a:rPr lang="de-DE" smtClean="0">
                <a:latin typeface="Arial" charset="0"/>
                <a:cs typeface="Times New Roman" pitchFamily="18" charset="0"/>
              </a:rPr>
              <a:pPr/>
              <a:t>3</a:t>
            </a:fld>
            <a:endParaRPr lang="de-DE" smtClean="0">
              <a:latin typeface="Arial" charset="0"/>
              <a:cs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42B423-8417-406E-A9F9-EFD83AD4031E}" type="slidenum">
              <a:rPr lang="de-DE" smtClean="0">
                <a:latin typeface="Arial" charset="0"/>
                <a:cs typeface="Times New Roman" pitchFamily="18" charset="0"/>
              </a:rPr>
              <a:pPr/>
              <a:t>4</a:t>
            </a:fld>
            <a:endParaRPr lang="de-DE" smtClean="0">
              <a:latin typeface="Arial" charset="0"/>
              <a:cs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A8A567-6D85-4033-A7DD-AA77D795A986}" type="slidenum">
              <a:rPr lang="de-DE" smtClean="0">
                <a:latin typeface="Arial" charset="0"/>
                <a:cs typeface="Times New Roman" pitchFamily="18" charset="0"/>
              </a:rPr>
              <a:pPr/>
              <a:t>5</a:t>
            </a:fld>
            <a:endParaRPr lang="de-DE" smtClean="0">
              <a:latin typeface="Arial" charset="0"/>
              <a:cs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B9DA53-9547-45B5-AB0F-297A0F8DD4BF}" type="slidenum">
              <a:rPr lang="de-DE" smtClean="0">
                <a:latin typeface="Arial" charset="0"/>
                <a:cs typeface="Times New Roman" pitchFamily="18" charset="0"/>
              </a:rPr>
              <a:pPr/>
              <a:t>6</a:t>
            </a:fld>
            <a:endParaRPr lang="de-DE" smtClean="0">
              <a:latin typeface="Arial" charset="0"/>
              <a:cs typeface="Times New Roman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F64DE1-65C1-4DEC-89CB-EB0383ABFD39}" type="slidenum">
              <a:rPr lang="de-DE" smtClean="0">
                <a:latin typeface="Arial" charset="0"/>
                <a:cs typeface="Times New Roman" pitchFamily="18" charset="0"/>
              </a:rPr>
              <a:pPr/>
              <a:t>7</a:t>
            </a:fld>
            <a:endParaRPr lang="de-DE" smtClean="0">
              <a:latin typeface="Arial" charset="0"/>
              <a:cs typeface="Times New Roman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584980-CB76-4F2E-B4AE-B40BD4F39F70}" type="slidenum">
              <a:rPr lang="de-DE" smtClean="0">
                <a:latin typeface="Arial" charset="0"/>
                <a:cs typeface="Times New Roman" pitchFamily="18" charset="0"/>
              </a:rPr>
              <a:pPr/>
              <a:t>8</a:t>
            </a:fld>
            <a:endParaRPr lang="de-DE" smtClean="0">
              <a:latin typeface="Arial" charset="0"/>
              <a:cs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584980-CB76-4F2E-B4AE-B40BD4F39F70}" type="slidenum">
              <a:rPr lang="de-DE" smtClean="0">
                <a:latin typeface="Arial" charset="0"/>
                <a:cs typeface="Times New Roman" pitchFamily="18" charset="0"/>
              </a:rPr>
              <a:pPr/>
              <a:t>9</a:t>
            </a:fld>
            <a:endParaRPr lang="de-DE" smtClean="0">
              <a:latin typeface="Arial" charset="0"/>
              <a:cs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4983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4983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43000"/>
            <a:ext cx="80772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rrowheads="1"/>
          </p:cNvSpPr>
          <p:nvPr userDrawn="1"/>
        </p:nvSpPr>
        <p:spPr bwMode="auto">
          <a:xfrm>
            <a:off x="647700" y="5876925"/>
            <a:ext cx="8070850" cy="9810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762000">
              <a:defRPr/>
            </a:pPr>
            <a:endParaRPr lang="bg-BG" sz="1400"/>
          </a:p>
        </p:txBody>
      </p:sp>
      <p:sp>
        <p:nvSpPr>
          <p:cNvPr id="1027" name="Rectangle 37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533400" y="1143000"/>
            <a:ext cx="8077200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    Titel 20 point	</a:t>
            </a:r>
          </a:p>
        </p:txBody>
      </p:sp>
      <p:sp>
        <p:nvSpPr>
          <p:cNvPr id="1028" name="Line 77"/>
          <p:cNvSpPr>
            <a:spLocks noChangeShapeType="1"/>
          </p:cNvSpPr>
          <p:nvPr/>
        </p:nvSpPr>
        <p:spPr bwMode="auto">
          <a:xfrm>
            <a:off x="287338" y="981075"/>
            <a:ext cx="8604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/>
          </a:p>
        </p:txBody>
      </p:sp>
      <p:sp>
        <p:nvSpPr>
          <p:cNvPr id="1029" name="Rectangle 79"/>
          <p:cNvSpPr>
            <a:spLocks noChangeAspect="1" noChangeArrowheads="1"/>
          </p:cNvSpPr>
          <p:nvPr/>
        </p:nvSpPr>
        <p:spPr bwMode="auto">
          <a:xfrm>
            <a:off x="1176338" y="381000"/>
            <a:ext cx="28194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 anchor="ctr"/>
          <a:lstStyle/>
          <a:p>
            <a:pPr algn="ctr" defTabSz="1166813">
              <a:defRPr/>
            </a:pPr>
            <a:r>
              <a:rPr lang="de-DE"/>
              <a:t>Projekt „ESSNBS“ </a:t>
            </a:r>
          </a:p>
        </p:txBody>
      </p:sp>
      <p:sp>
        <p:nvSpPr>
          <p:cNvPr id="1030" name="Line 94"/>
          <p:cNvSpPr>
            <a:spLocks noChangeShapeType="1"/>
          </p:cNvSpPr>
          <p:nvPr/>
        </p:nvSpPr>
        <p:spPr bwMode="auto">
          <a:xfrm>
            <a:off x="533400" y="6019800"/>
            <a:ext cx="807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/>
          </a:p>
        </p:txBody>
      </p:sp>
      <p:sp>
        <p:nvSpPr>
          <p:cNvPr id="1031" name="Rectangle 104"/>
          <p:cNvSpPr>
            <a:spLocks noChangeArrowheads="1"/>
          </p:cNvSpPr>
          <p:nvPr userDrawn="1"/>
        </p:nvSpPr>
        <p:spPr bwMode="auto">
          <a:xfrm>
            <a:off x="4205288" y="3014663"/>
            <a:ext cx="9144000" cy="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32" name="Text Box 120"/>
          <p:cNvSpPr txBox="1">
            <a:spLocks noChangeArrowheads="1"/>
          </p:cNvSpPr>
          <p:nvPr userDrawn="1"/>
        </p:nvSpPr>
        <p:spPr bwMode="auto">
          <a:xfrm>
            <a:off x="762000" y="6248400"/>
            <a:ext cx="3351213" cy="371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>
              <a:defRPr/>
            </a:pPr>
            <a:r>
              <a:rPr lang="de-DE" sz="1800"/>
              <a:t>Ni</a:t>
            </a:r>
            <a:r>
              <a:rPr lang="en-US" sz="1800">
                <a:cs typeface="Arial" charset="0"/>
              </a:rPr>
              <a:t>š</a:t>
            </a:r>
            <a:r>
              <a:rPr lang="de-DE" sz="1800"/>
              <a:t>, November </a:t>
            </a:r>
            <a:r>
              <a:rPr lang="bg-BG" sz="1800"/>
              <a:t>4</a:t>
            </a:r>
            <a:r>
              <a:rPr lang="en-US" sz="1800" baseline="30000"/>
              <a:t>th </a:t>
            </a:r>
            <a:r>
              <a:rPr lang="de-DE" sz="1800"/>
              <a:t>–  </a:t>
            </a:r>
            <a:r>
              <a:rPr lang="en-US" sz="1800"/>
              <a:t>7</a:t>
            </a:r>
            <a:r>
              <a:rPr lang="en-US" sz="1800" baseline="30000"/>
              <a:t>th</a:t>
            </a:r>
            <a:r>
              <a:rPr lang="de-DE" sz="1800"/>
              <a:t>, 2012</a:t>
            </a:r>
          </a:p>
        </p:txBody>
      </p:sp>
      <p:sp>
        <p:nvSpPr>
          <p:cNvPr id="1033" name="Text Box 121"/>
          <p:cNvSpPr txBox="1">
            <a:spLocks noChangeArrowheads="1"/>
          </p:cNvSpPr>
          <p:nvPr userDrawn="1"/>
        </p:nvSpPr>
        <p:spPr bwMode="auto">
          <a:xfrm>
            <a:off x="7315200" y="6248400"/>
            <a:ext cx="1809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>
              <a:defRPr/>
            </a:pPr>
            <a:endParaRPr lang="bg-BG" sz="1400"/>
          </a:p>
        </p:txBody>
      </p:sp>
      <p:sp>
        <p:nvSpPr>
          <p:cNvPr id="1034" name="Text Box 122"/>
          <p:cNvSpPr txBox="1">
            <a:spLocks noChangeArrowheads="1"/>
          </p:cNvSpPr>
          <p:nvPr userDrawn="1"/>
        </p:nvSpPr>
        <p:spPr bwMode="auto">
          <a:xfrm>
            <a:off x="7696200" y="6248400"/>
            <a:ext cx="8667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762000">
              <a:defRPr/>
            </a:pPr>
            <a:r>
              <a:rPr lang="de-DE" sz="1400"/>
              <a:t>- </a:t>
            </a:r>
            <a:fld id="{EBD4F7D7-E038-43E4-ACCF-52D3277A0FC7}" type="slidenum">
              <a:rPr lang="de-DE" sz="1400"/>
              <a:pPr defTabSz="762000">
                <a:defRPr/>
              </a:pPr>
              <a:t>‹#›</a:t>
            </a:fld>
            <a:r>
              <a:rPr lang="de-DE" sz="1400"/>
              <a:t> -</a:t>
            </a:r>
          </a:p>
        </p:txBody>
      </p:sp>
      <p:pic>
        <p:nvPicPr>
          <p:cNvPr id="1035" name="Picture 103"/>
          <p:cNvPicPr>
            <a:picLocks noChangeAspect="1" noChangeArrowheads="1"/>
          </p:cNvPicPr>
          <p:nvPr userDrawn="1"/>
        </p:nvPicPr>
        <p:blipFill>
          <a:blip r:embed="rId14" cstate="print"/>
          <a:srcRect l="5934" t="330" r="15352" b="4785"/>
          <a:stretch>
            <a:fillRect/>
          </a:stretch>
        </p:blipFill>
        <p:spPr bwMode="auto">
          <a:xfrm>
            <a:off x="6408738" y="296863"/>
            <a:ext cx="4841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05" descr="university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985000" y="296863"/>
            <a:ext cx="547688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7" name="Group 106"/>
          <p:cNvGrpSpPr>
            <a:grpSpLocks/>
          </p:cNvGrpSpPr>
          <p:nvPr userDrawn="1"/>
        </p:nvGrpSpPr>
        <p:grpSpPr bwMode="auto">
          <a:xfrm>
            <a:off x="5868988" y="360363"/>
            <a:ext cx="425450" cy="444500"/>
            <a:chOff x="6257" y="6780"/>
            <a:chExt cx="726" cy="750"/>
          </a:xfrm>
        </p:grpSpPr>
        <p:sp>
          <p:nvSpPr>
            <p:cNvPr id="1042" name="Freeform 107"/>
            <p:cNvSpPr>
              <a:spLocks/>
            </p:cNvSpPr>
            <p:nvPr/>
          </p:nvSpPr>
          <p:spPr bwMode="auto">
            <a:xfrm>
              <a:off x="6257" y="6783"/>
              <a:ext cx="358" cy="188"/>
            </a:xfrm>
            <a:custGeom>
              <a:avLst/>
              <a:gdLst>
                <a:gd name="T0" fmla="*/ 1402 w 1981"/>
                <a:gd name="T1" fmla="*/ 0 h 1144"/>
                <a:gd name="T2" fmla="*/ 0 w 1981"/>
                <a:gd name="T3" fmla="*/ 785 h 1144"/>
                <a:gd name="T4" fmla="*/ 579 w 1981"/>
                <a:gd name="T5" fmla="*/ 1144 h 1144"/>
                <a:gd name="T6" fmla="*/ 1981 w 1981"/>
                <a:gd name="T7" fmla="*/ 347 h 1144"/>
                <a:gd name="T8" fmla="*/ 1402 w 1981"/>
                <a:gd name="T9" fmla="*/ 0 h 1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81" h="1144">
                  <a:moveTo>
                    <a:pt x="1402" y="0"/>
                  </a:moveTo>
                  <a:lnTo>
                    <a:pt x="0" y="785"/>
                  </a:lnTo>
                  <a:lnTo>
                    <a:pt x="579" y="1144"/>
                  </a:lnTo>
                  <a:lnTo>
                    <a:pt x="1981" y="347"/>
                  </a:lnTo>
                  <a:lnTo>
                    <a:pt x="1402" y="0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3" name="Freeform 108"/>
            <p:cNvSpPr>
              <a:spLocks/>
            </p:cNvSpPr>
            <p:nvPr/>
          </p:nvSpPr>
          <p:spPr bwMode="auto">
            <a:xfrm>
              <a:off x="6257" y="6914"/>
              <a:ext cx="363" cy="442"/>
            </a:xfrm>
            <a:custGeom>
              <a:avLst/>
              <a:gdLst>
                <a:gd name="T0" fmla="*/ 0 w 2018"/>
                <a:gd name="T1" fmla="*/ 0 h 2687"/>
                <a:gd name="T2" fmla="*/ 578 w 2018"/>
                <a:gd name="T3" fmla="*/ 347 h 2687"/>
                <a:gd name="T4" fmla="*/ 578 w 2018"/>
                <a:gd name="T5" fmla="*/ 1170 h 2687"/>
                <a:gd name="T6" fmla="*/ 2018 w 2018"/>
                <a:gd name="T7" fmla="*/ 2019 h 2687"/>
                <a:gd name="T8" fmla="*/ 2018 w 2018"/>
                <a:gd name="T9" fmla="*/ 2687 h 2687"/>
                <a:gd name="T10" fmla="*/ 0 w 2018"/>
                <a:gd name="T11" fmla="*/ 1517 h 2687"/>
                <a:gd name="T12" fmla="*/ 0 w 2018"/>
                <a:gd name="T13" fmla="*/ 0 h 26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18" h="2687">
                  <a:moveTo>
                    <a:pt x="0" y="0"/>
                  </a:moveTo>
                  <a:lnTo>
                    <a:pt x="578" y="347"/>
                  </a:lnTo>
                  <a:lnTo>
                    <a:pt x="578" y="1170"/>
                  </a:lnTo>
                  <a:lnTo>
                    <a:pt x="2018" y="2019"/>
                  </a:lnTo>
                  <a:lnTo>
                    <a:pt x="2018" y="2687"/>
                  </a:lnTo>
                  <a:lnTo>
                    <a:pt x="0" y="15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4" name="Freeform 109"/>
            <p:cNvSpPr>
              <a:spLocks/>
            </p:cNvSpPr>
            <p:nvPr/>
          </p:nvSpPr>
          <p:spPr bwMode="auto">
            <a:xfrm>
              <a:off x="6620" y="7187"/>
              <a:ext cx="114" cy="171"/>
            </a:xfrm>
            <a:custGeom>
              <a:avLst/>
              <a:gdLst>
                <a:gd name="T0" fmla="*/ 0 w 630"/>
                <a:gd name="T1" fmla="*/ 360 h 1041"/>
                <a:gd name="T2" fmla="*/ 630 w 630"/>
                <a:gd name="T3" fmla="*/ 0 h 1041"/>
                <a:gd name="T4" fmla="*/ 630 w 630"/>
                <a:gd name="T5" fmla="*/ 669 h 1041"/>
                <a:gd name="T6" fmla="*/ 0 w 630"/>
                <a:gd name="T7" fmla="*/ 1041 h 1041"/>
                <a:gd name="T8" fmla="*/ 0 w 630"/>
                <a:gd name="T9" fmla="*/ 360 h 10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0" h="1041">
                  <a:moveTo>
                    <a:pt x="0" y="360"/>
                  </a:moveTo>
                  <a:lnTo>
                    <a:pt x="630" y="0"/>
                  </a:lnTo>
                  <a:lnTo>
                    <a:pt x="630" y="669"/>
                  </a:lnTo>
                  <a:lnTo>
                    <a:pt x="0" y="1041"/>
                  </a:lnTo>
                  <a:lnTo>
                    <a:pt x="0" y="36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5" name="Freeform 110"/>
            <p:cNvSpPr>
              <a:spLocks/>
            </p:cNvSpPr>
            <p:nvPr/>
          </p:nvSpPr>
          <p:spPr bwMode="auto">
            <a:xfrm rot="-7254103">
              <a:off x="6335" y="7264"/>
              <a:ext cx="327" cy="206"/>
            </a:xfrm>
            <a:custGeom>
              <a:avLst/>
              <a:gdLst>
                <a:gd name="T0" fmla="*/ 1401 w 1980"/>
                <a:gd name="T1" fmla="*/ 0 h 1144"/>
                <a:gd name="T2" fmla="*/ 0 w 1980"/>
                <a:gd name="T3" fmla="*/ 797 h 1144"/>
                <a:gd name="T4" fmla="*/ 578 w 1980"/>
                <a:gd name="T5" fmla="*/ 1144 h 1144"/>
                <a:gd name="T6" fmla="*/ 1980 w 1980"/>
                <a:gd name="T7" fmla="*/ 347 h 1144"/>
                <a:gd name="T8" fmla="*/ 1401 w 1980"/>
                <a:gd name="T9" fmla="*/ 0 h 1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80" h="1144">
                  <a:moveTo>
                    <a:pt x="1401" y="0"/>
                  </a:moveTo>
                  <a:lnTo>
                    <a:pt x="0" y="797"/>
                  </a:lnTo>
                  <a:lnTo>
                    <a:pt x="578" y="1144"/>
                  </a:lnTo>
                  <a:lnTo>
                    <a:pt x="1980" y="347"/>
                  </a:lnTo>
                  <a:lnTo>
                    <a:pt x="1401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6" name="Freeform 111"/>
            <p:cNvSpPr>
              <a:spLocks/>
            </p:cNvSpPr>
            <p:nvPr/>
          </p:nvSpPr>
          <p:spPr bwMode="auto">
            <a:xfrm>
              <a:off x="6623" y="6981"/>
              <a:ext cx="233" cy="506"/>
            </a:xfrm>
            <a:custGeom>
              <a:avLst/>
              <a:gdLst>
                <a:gd name="T0" fmla="*/ 0 w 1302"/>
                <a:gd name="T1" fmla="*/ 3086 h 3086"/>
                <a:gd name="T2" fmla="*/ 1 w 1302"/>
                <a:gd name="T3" fmla="*/ 2411 h 3086"/>
                <a:gd name="T4" fmla="*/ 708 w 1302"/>
                <a:gd name="T5" fmla="*/ 1989 h 3086"/>
                <a:gd name="T6" fmla="*/ 707 w 1302"/>
                <a:gd name="T7" fmla="*/ 322 h 3086"/>
                <a:gd name="T8" fmla="*/ 1300 w 1302"/>
                <a:gd name="T9" fmla="*/ 0 h 3086"/>
                <a:gd name="T10" fmla="*/ 1302 w 1302"/>
                <a:gd name="T11" fmla="*/ 2306 h 3086"/>
                <a:gd name="T12" fmla="*/ 0 w 1302"/>
                <a:gd name="T13" fmla="*/ 3086 h 30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02" h="3086">
                  <a:moveTo>
                    <a:pt x="0" y="3086"/>
                  </a:moveTo>
                  <a:lnTo>
                    <a:pt x="1" y="2411"/>
                  </a:lnTo>
                  <a:lnTo>
                    <a:pt x="708" y="1989"/>
                  </a:lnTo>
                  <a:lnTo>
                    <a:pt x="707" y="322"/>
                  </a:lnTo>
                  <a:lnTo>
                    <a:pt x="1300" y="0"/>
                  </a:lnTo>
                  <a:lnTo>
                    <a:pt x="1302" y="2306"/>
                  </a:lnTo>
                  <a:lnTo>
                    <a:pt x="0" y="308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7" name="Freeform 112"/>
            <p:cNvSpPr>
              <a:spLocks/>
            </p:cNvSpPr>
            <p:nvPr/>
          </p:nvSpPr>
          <p:spPr bwMode="auto">
            <a:xfrm>
              <a:off x="6647" y="6919"/>
              <a:ext cx="209" cy="113"/>
            </a:xfrm>
            <a:custGeom>
              <a:avLst/>
              <a:gdLst>
                <a:gd name="T0" fmla="*/ 566 w 1158"/>
                <a:gd name="T1" fmla="*/ 681 h 681"/>
                <a:gd name="T2" fmla="*/ 0 w 1158"/>
                <a:gd name="T3" fmla="*/ 334 h 681"/>
                <a:gd name="T4" fmla="*/ 553 w 1158"/>
                <a:gd name="T5" fmla="*/ 0 h 681"/>
                <a:gd name="T6" fmla="*/ 1158 w 1158"/>
                <a:gd name="T7" fmla="*/ 360 h 681"/>
                <a:gd name="T8" fmla="*/ 566 w 1158"/>
                <a:gd name="T9" fmla="*/ 681 h 6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8" h="681">
                  <a:moveTo>
                    <a:pt x="566" y="681"/>
                  </a:moveTo>
                  <a:lnTo>
                    <a:pt x="0" y="334"/>
                  </a:lnTo>
                  <a:lnTo>
                    <a:pt x="553" y="0"/>
                  </a:lnTo>
                  <a:lnTo>
                    <a:pt x="1158" y="360"/>
                  </a:lnTo>
                  <a:lnTo>
                    <a:pt x="566" y="681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8" name="Freeform 113"/>
            <p:cNvSpPr>
              <a:spLocks/>
            </p:cNvSpPr>
            <p:nvPr/>
          </p:nvSpPr>
          <p:spPr bwMode="auto">
            <a:xfrm>
              <a:off x="6875" y="6911"/>
              <a:ext cx="108" cy="316"/>
            </a:xfrm>
            <a:custGeom>
              <a:avLst/>
              <a:gdLst>
                <a:gd name="T0" fmla="*/ 591 w 597"/>
                <a:gd name="T1" fmla="*/ 1596 h 1917"/>
                <a:gd name="T2" fmla="*/ 597 w 597"/>
                <a:gd name="T3" fmla="*/ 0 h 1917"/>
                <a:gd name="T4" fmla="*/ 6 w 597"/>
                <a:gd name="T5" fmla="*/ 325 h 1917"/>
                <a:gd name="T6" fmla="*/ 0 w 597"/>
                <a:gd name="T7" fmla="*/ 1917 h 1917"/>
                <a:gd name="T8" fmla="*/ 591 w 597"/>
                <a:gd name="T9" fmla="*/ 1596 h 19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7" h="1917">
                  <a:moveTo>
                    <a:pt x="591" y="1596"/>
                  </a:moveTo>
                  <a:lnTo>
                    <a:pt x="597" y="0"/>
                  </a:lnTo>
                  <a:lnTo>
                    <a:pt x="6" y="325"/>
                  </a:lnTo>
                  <a:lnTo>
                    <a:pt x="0" y="1917"/>
                  </a:lnTo>
                  <a:lnTo>
                    <a:pt x="591" y="159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9" name="Freeform 114"/>
            <p:cNvSpPr>
              <a:spLocks/>
            </p:cNvSpPr>
            <p:nvPr/>
          </p:nvSpPr>
          <p:spPr bwMode="auto">
            <a:xfrm rot="7212079">
              <a:off x="6516" y="6705"/>
              <a:ext cx="332" cy="482"/>
            </a:xfrm>
            <a:custGeom>
              <a:avLst/>
              <a:gdLst>
                <a:gd name="T0" fmla="*/ 0 w 2018"/>
                <a:gd name="T1" fmla="*/ 0 h 2687"/>
                <a:gd name="T2" fmla="*/ 578 w 2018"/>
                <a:gd name="T3" fmla="*/ 347 h 2687"/>
                <a:gd name="T4" fmla="*/ 578 w 2018"/>
                <a:gd name="T5" fmla="*/ 1170 h 2687"/>
                <a:gd name="T6" fmla="*/ 2018 w 2018"/>
                <a:gd name="T7" fmla="*/ 2019 h 2687"/>
                <a:gd name="T8" fmla="*/ 2018 w 2018"/>
                <a:gd name="T9" fmla="*/ 2687 h 2687"/>
                <a:gd name="T10" fmla="*/ 0 w 2018"/>
                <a:gd name="T11" fmla="*/ 1517 h 2687"/>
                <a:gd name="T12" fmla="*/ 0 w 2018"/>
                <a:gd name="T13" fmla="*/ 0 h 26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18" h="2687">
                  <a:moveTo>
                    <a:pt x="0" y="0"/>
                  </a:moveTo>
                  <a:lnTo>
                    <a:pt x="578" y="347"/>
                  </a:lnTo>
                  <a:lnTo>
                    <a:pt x="578" y="1170"/>
                  </a:lnTo>
                  <a:lnTo>
                    <a:pt x="2018" y="2019"/>
                  </a:lnTo>
                  <a:lnTo>
                    <a:pt x="2018" y="2687"/>
                  </a:lnTo>
                  <a:lnTo>
                    <a:pt x="0" y="15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0" name="Freeform 115"/>
            <p:cNvSpPr>
              <a:spLocks/>
            </p:cNvSpPr>
            <p:nvPr/>
          </p:nvSpPr>
          <p:spPr bwMode="auto">
            <a:xfrm>
              <a:off x="6382" y="6978"/>
              <a:ext cx="108" cy="174"/>
            </a:xfrm>
            <a:custGeom>
              <a:avLst/>
              <a:gdLst>
                <a:gd name="T0" fmla="*/ 588 w 592"/>
                <a:gd name="T1" fmla="*/ 342 h 1068"/>
                <a:gd name="T2" fmla="*/ 592 w 592"/>
                <a:gd name="T3" fmla="*/ 1068 h 1068"/>
                <a:gd name="T4" fmla="*/ 4 w 592"/>
                <a:gd name="T5" fmla="*/ 731 h 1068"/>
                <a:gd name="T6" fmla="*/ 0 w 592"/>
                <a:gd name="T7" fmla="*/ 0 h 1068"/>
                <a:gd name="T8" fmla="*/ 588 w 592"/>
                <a:gd name="T9" fmla="*/ 342 h 10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2" h="1068">
                  <a:moveTo>
                    <a:pt x="588" y="342"/>
                  </a:moveTo>
                  <a:lnTo>
                    <a:pt x="592" y="1068"/>
                  </a:lnTo>
                  <a:lnTo>
                    <a:pt x="4" y="731"/>
                  </a:lnTo>
                  <a:lnTo>
                    <a:pt x="0" y="0"/>
                  </a:lnTo>
                  <a:lnTo>
                    <a:pt x="588" y="342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1" name="Freeform 116"/>
            <p:cNvSpPr>
              <a:spLocks/>
            </p:cNvSpPr>
            <p:nvPr/>
          </p:nvSpPr>
          <p:spPr bwMode="auto">
            <a:xfrm>
              <a:off x="6509" y="7045"/>
              <a:ext cx="111" cy="177"/>
            </a:xfrm>
            <a:custGeom>
              <a:avLst/>
              <a:gdLst>
                <a:gd name="T0" fmla="*/ 0 w 617"/>
                <a:gd name="T1" fmla="*/ 0 h 1080"/>
                <a:gd name="T2" fmla="*/ 0 w 617"/>
                <a:gd name="T3" fmla="*/ 720 h 1080"/>
                <a:gd name="T4" fmla="*/ 617 w 617"/>
                <a:gd name="T5" fmla="*/ 1080 h 1080"/>
                <a:gd name="T6" fmla="*/ 617 w 617"/>
                <a:gd name="T7" fmla="*/ 373 h 1080"/>
                <a:gd name="T8" fmla="*/ 0 w 617"/>
                <a:gd name="T9" fmla="*/ 0 h 10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7" h="1080">
                  <a:moveTo>
                    <a:pt x="0" y="0"/>
                  </a:moveTo>
                  <a:lnTo>
                    <a:pt x="0" y="720"/>
                  </a:lnTo>
                  <a:lnTo>
                    <a:pt x="617" y="1080"/>
                  </a:lnTo>
                  <a:lnTo>
                    <a:pt x="617" y="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2" name="Freeform 117"/>
            <p:cNvSpPr>
              <a:spLocks/>
            </p:cNvSpPr>
            <p:nvPr/>
          </p:nvSpPr>
          <p:spPr bwMode="auto">
            <a:xfrm>
              <a:off x="6620" y="7045"/>
              <a:ext cx="111" cy="177"/>
            </a:xfrm>
            <a:custGeom>
              <a:avLst/>
              <a:gdLst>
                <a:gd name="T0" fmla="*/ 0 w 617"/>
                <a:gd name="T1" fmla="*/ 373 h 1080"/>
                <a:gd name="T2" fmla="*/ 0 w 617"/>
                <a:gd name="T3" fmla="*/ 1080 h 1080"/>
                <a:gd name="T4" fmla="*/ 617 w 617"/>
                <a:gd name="T5" fmla="*/ 720 h 1080"/>
                <a:gd name="T6" fmla="*/ 617 w 617"/>
                <a:gd name="T7" fmla="*/ 0 h 1080"/>
                <a:gd name="T8" fmla="*/ 0 w 617"/>
                <a:gd name="T9" fmla="*/ 373 h 10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7" h="1080">
                  <a:moveTo>
                    <a:pt x="0" y="373"/>
                  </a:moveTo>
                  <a:lnTo>
                    <a:pt x="0" y="1080"/>
                  </a:lnTo>
                  <a:lnTo>
                    <a:pt x="617" y="720"/>
                  </a:lnTo>
                  <a:lnTo>
                    <a:pt x="617" y="0"/>
                  </a:lnTo>
                  <a:lnTo>
                    <a:pt x="0" y="373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3" name="Freeform 118"/>
            <p:cNvSpPr>
              <a:spLocks/>
            </p:cNvSpPr>
            <p:nvPr/>
          </p:nvSpPr>
          <p:spPr bwMode="auto">
            <a:xfrm>
              <a:off x="6509" y="6989"/>
              <a:ext cx="222" cy="118"/>
            </a:xfrm>
            <a:custGeom>
              <a:avLst/>
              <a:gdLst>
                <a:gd name="T0" fmla="*/ 617 w 1234"/>
                <a:gd name="T1" fmla="*/ 0 h 720"/>
                <a:gd name="T2" fmla="*/ 0 w 1234"/>
                <a:gd name="T3" fmla="*/ 347 h 720"/>
                <a:gd name="T4" fmla="*/ 617 w 1234"/>
                <a:gd name="T5" fmla="*/ 720 h 720"/>
                <a:gd name="T6" fmla="*/ 1234 w 1234"/>
                <a:gd name="T7" fmla="*/ 360 h 720"/>
                <a:gd name="T8" fmla="*/ 617 w 1234"/>
                <a:gd name="T9" fmla="*/ 0 h 7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34" h="720">
                  <a:moveTo>
                    <a:pt x="617" y="0"/>
                  </a:moveTo>
                  <a:lnTo>
                    <a:pt x="0" y="347"/>
                  </a:lnTo>
                  <a:lnTo>
                    <a:pt x="617" y="720"/>
                  </a:lnTo>
                  <a:lnTo>
                    <a:pt x="1234" y="360"/>
                  </a:lnTo>
                  <a:lnTo>
                    <a:pt x="617" y="0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1038" name="Picture 136" descr="unibl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632700" y="296863"/>
            <a:ext cx="566738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38" descr="univerzitet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316913" y="301625"/>
            <a:ext cx="5905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34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995738" y="438150"/>
            <a:ext cx="17145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41" name="Rectangle 1"/>
          <p:cNvSpPr>
            <a:spLocks noChangeArrowheads="1"/>
          </p:cNvSpPr>
          <p:nvPr userDrawn="1"/>
        </p:nvSpPr>
        <p:spPr bwMode="auto">
          <a:xfrm>
            <a:off x="219075" y="377825"/>
            <a:ext cx="1076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>
              <a:defRPr/>
            </a:pPr>
            <a:r>
              <a:rPr lang="de-DE">
                <a:solidFill>
                  <a:srgbClr val="808080"/>
                </a:solidFill>
              </a:rPr>
              <a:t>DAAD</a:t>
            </a: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zoom/>
  </p:transition>
  <p:txStyles>
    <p:titleStyle>
      <a:lvl1pPr algn="ctr" defTabSz="11668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defTabSz="11668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2pPr>
      <a:lvl3pPr algn="ctr" defTabSz="11668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3pPr>
      <a:lvl4pPr algn="ctr" defTabSz="11668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4pPr>
      <a:lvl5pPr algn="ctr" defTabSz="11668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5pPr>
      <a:lvl6pPr marL="457200" algn="ctr" defTabSz="11668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6pPr>
      <a:lvl7pPr marL="914400" algn="ctr" defTabSz="11668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7pPr>
      <a:lvl8pPr marL="1371600" algn="ctr" defTabSz="11668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8pPr>
      <a:lvl9pPr marL="1828800" algn="ctr" defTabSz="11668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9pPr>
    </p:titleStyle>
    <p:bodyStyle>
      <a:lvl1pPr marL="423863" indent="-423863" algn="l" defTabSz="1166813" rtl="0" eaLnBrk="0" fontAlgn="base" hangingPunct="0">
        <a:spcBef>
          <a:spcPct val="0"/>
        </a:spcBef>
        <a:spcAft>
          <a:spcPct val="0"/>
        </a:spcAft>
        <a:buChar char="•"/>
        <a:defRPr sz="800" b="1">
          <a:solidFill>
            <a:schemeClr val="tx1"/>
          </a:solidFill>
          <a:latin typeface="+mn-lt"/>
          <a:ea typeface="+mn-ea"/>
          <a:cs typeface="+mn-cs"/>
        </a:defRPr>
      </a:lvl1pPr>
      <a:lvl2pPr marL="919163" indent="-354013" algn="l" defTabSz="1166813" rtl="0" eaLnBrk="0" fontAlgn="base" hangingPunct="0">
        <a:spcBef>
          <a:spcPct val="20000"/>
        </a:spcBef>
        <a:spcAft>
          <a:spcPct val="0"/>
        </a:spcAft>
        <a:buChar char="–"/>
        <a:defRPr sz="3500">
          <a:solidFill>
            <a:schemeClr val="tx1"/>
          </a:solidFill>
          <a:latin typeface="Times New Roman" pitchFamily="18" charset="0"/>
          <a:cs typeface="+mn-cs"/>
        </a:defRPr>
      </a:lvl2pPr>
      <a:lvl3pPr marL="1414463" indent="-282575" algn="l" defTabSz="1166813" rtl="0" eaLnBrk="0" fontAlgn="base" hangingPunct="0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Times New Roman" pitchFamily="18" charset="0"/>
          <a:cs typeface="+mn-cs"/>
        </a:defRPr>
      </a:lvl3pPr>
      <a:lvl4pPr marL="1979613" indent="-282575" algn="l" defTabSz="1166813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Times New Roman" pitchFamily="18" charset="0"/>
          <a:cs typeface="+mn-cs"/>
        </a:defRPr>
      </a:lvl4pPr>
      <a:lvl5pPr marL="2546350" indent="-282575" algn="l" defTabSz="1166813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Times New Roman" pitchFamily="18" charset="0"/>
          <a:cs typeface="+mn-cs"/>
        </a:defRPr>
      </a:lvl5pPr>
      <a:lvl6pPr marL="3003550" indent="-282575" algn="l" defTabSz="1166813" rtl="0" eaLnBrk="0" fontAlgn="base" hangingPunct="0">
        <a:spcBef>
          <a:spcPct val="20000"/>
        </a:spcBef>
        <a:spcAft>
          <a:spcPct val="0"/>
        </a:spcAft>
        <a:defRPr sz="2500">
          <a:solidFill>
            <a:schemeClr val="tx1"/>
          </a:solidFill>
          <a:latin typeface="Times New Roman" pitchFamily="18" charset="0"/>
          <a:cs typeface="+mn-cs"/>
        </a:defRPr>
      </a:lvl6pPr>
      <a:lvl7pPr marL="3460750" indent="-282575" algn="l" defTabSz="1166813" rtl="0" eaLnBrk="0" fontAlgn="base" hangingPunct="0">
        <a:spcBef>
          <a:spcPct val="20000"/>
        </a:spcBef>
        <a:spcAft>
          <a:spcPct val="0"/>
        </a:spcAft>
        <a:defRPr sz="2500">
          <a:solidFill>
            <a:schemeClr val="tx1"/>
          </a:solidFill>
          <a:latin typeface="Times New Roman" pitchFamily="18" charset="0"/>
          <a:cs typeface="+mn-cs"/>
        </a:defRPr>
      </a:lvl7pPr>
      <a:lvl8pPr marL="3917950" indent="-282575" algn="l" defTabSz="1166813" rtl="0" eaLnBrk="0" fontAlgn="base" hangingPunct="0">
        <a:spcBef>
          <a:spcPct val="20000"/>
        </a:spcBef>
        <a:spcAft>
          <a:spcPct val="0"/>
        </a:spcAft>
        <a:defRPr sz="2500">
          <a:solidFill>
            <a:schemeClr val="tx1"/>
          </a:solidFill>
          <a:latin typeface="Times New Roman" pitchFamily="18" charset="0"/>
          <a:cs typeface="+mn-cs"/>
        </a:defRPr>
      </a:lvl8pPr>
      <a:lvl9pPr marL="4375150" indent="-282575" algn="l" defTabSz="1166813" rtl="0" eaLnBrk="0" fontAlgn="base" hangingPunct="0">
        <a:spcBef>
          <a:spcPct val="20000"/>
        </a:spcBef>
        <a:spcAft>
          <a:spcPct val="0"/>
        </a:spcAft>
        <a:defRPr sz="2500">
          <a:solidFill>
            <a:schemeClr val="tx1"/>
          </a:solidFill>
          <a:latin typeface="Times New Roman" pitchFamily="18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Content Placeholder 4" descr="ui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0400" y="981075"/>
            <a:ext cx="684213" cy="677863"/>
          </a:xfrm>
          <a:noFill/>
          <a:ln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11188" y="2816225"/>
            <a:ext cx="7772400" cy="14700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 anchor="ctr"/>
          <a:lstStyle/>
          <a:p>
            <a:pPr algn="ctr" defTabSz="1166813">
              <a:defRPr/>
            </a:pPr>
            <a:r>
              <a:rPr lang="sr-Latn-RS" sz="2800" i="1" kern="0" dirty="0">
                <a:latin typeface="+mj-lt"/>
                <a:ea typeface="+mj-ea"/>
                <a:cs typeface="+mj-cs"/>
              </a:rPr>
              <a:t>HDL Code Generation using MATLAB/Simulink</a:t>
            </a:r>
            <a:r>
              <a:rPr lang="sr-Latn-BA" sz="2800" kern="0" dirty="0">
                <a:latin typeface="+mj-lt"/>
                <a:ea typeface="+mj-ea"/>
                <a:cs typeface="+mj-cs"/>
              </a:rPr>
              <a:t/>
            </a:r>
            <a:br>
              <a:rPr lang="sr-Latn-BA" sz="2800" kern="0" dirty="0">
                <a:latin typeface="+mj-lt"/>
                <a:ea typeface="+mj-ea"/>
                <a:cs typeface="+mj-cs"/>
              </a:rPr>
            </a:br>
            <a:r>
              <a:rPr lang="en-US" sz="2800" kern="0" dirty="0">
                <a:latin typeface="+mj-lt"/>
                <a:ea typeface="+mj-ea"/>
                <a:cs typeface="+mj-cs"/>
              </a:rPr>
              <a:t/>
            </a:r>
            <a:br>
              <a:rPr lang="en-US" sz="2800" kern="0" dirty="0">
                <a:latin typeface="+mj-lt"/>
                <a:ea typeface="+mj-ea"/>
                <a:cs typeface="+mj-cs"/>
              </a:rPr>
            </a:br>
            <a:r>
              <a:rPr lang="sr-Latn-BA" sz="2800" kern="0" dirty="0">
                <a:latin typeface="+mj-lt"/>
                <a:ea typeface="+mj-ea"/>
                <a:cs typeface="+mj-cs"/>
              </a:rPr>
              <a:t/>
            </a:r>
            <a:br>
              <a:rPr lang="sr-Latn-BA" sz="2800" kern="0" dirty="0">
                <a:latin typeface="+mj-lt"/>
                <a:ea typeface="+mj-ea"/>
                <a:cs typeface="+mj-cs"/>
              </a:rPr>
            </a:br>
            <a:r>
              <a:rPr lang="en-US" sz="2800" kern="0" dirty="0">
                <a:latin typeface="+mj-lt"/>
                <a:ea typeface="+mj-ea"/>
                <a:cs typeface="+mj-cs"/>
              </a:rPr>
              <a:t/>
            </a:r>
            <a:br>
              <a:rPr lang="en-US" sz="2800" kern="0" dirty="0">
                <a:latin typeface="+mj-lt"/>
                <a:ea typeface="+mj-ea"/>
                <a:cs typeface="+mj-cs"/>
              </a:rPr>
            </a:br>
            <a:endParaRPr lang="sr-Latn-CS" sz="2800" kern="0" dirty="0">
              <a:solidFill>
                <a:srgbClr val="800000"/>
              </a:solidFill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738135" y="4341825"/>
            <a:ext cx="6905660" cy="1352560"/>
          </a:xfrm>
          <a:prstGeom prst="rect">
            <a:avLst/>
          </a:prstGeom>
        </p:spPr>
        <p:txBody>
          <a:bodyPr/>
          <a:lstStyle/>
          <a:p>
            <a:pPr marL="423863" indent="-423863" algn="ctr" defTabSz="1166813" eaLnBrk="1" hangingPunct="1">
              <a:defRPr/>
            </a:pPr>
            <a:r>
              <a:rPr lang="sr-Latn-CS" sz="2000" kern="0" dirty="0" smtClean="0">
                <a:latin typeface="+mn-lt"/>
                <a:cs typeface="+mn-cs"/>
              </a:rPr>
              <a:t>         Milica </a:t>
            </a:r>
            <a:r>
              <a:rPr lang="sr-Latn-CS" sz="2000" kern="0" dirty="0" smtClean="0">
                <a:latin typeface="+mn-lt"/>
                <a:cs typeface="+mn-cs"/>
              </a:rPr>
              <a:t>Ristović, Slobodan Lubura</a:t>
            </a:r>
          </a:p>
          <a:p>
            <a:pPr marL="423863" indent="-423863" algn="ctr" defTabSz="1166813" eaLnBrk="1" hangingPunct="1">
              <a:defRPr/>
            </a:pPr>
            <a:endParaRPr lang="sr-Latn-CS" sz="2000" kern="0" dirty="0" smtClean="0">
              <a:latin typeface="+mn-lt"/>
              <a:cs typeface="+mn-cs"/>
            </a:endParaRPr>
          </a:p>
          <a:p>
            <a:pPr marL="423863" indent="-423863" algn="ctr" defTabSz="1166813" eaLnBrk="1" hangingPunct="1">
              <a:defRPr/>
            </a:pPr>
            <a:r>
              <a:rPr lang="sr-Latn-CS" sz="2000" kern="0" dirty="0" smtClean="0">
                <a:latin typeface="+mn-lt"/>
                <a:cs typeface="+mn-cs"/>
              </a:rPr>
              <a:t>University of East Sarajevo, Faculty of </a:t>
            </a:r>
            <a:r>
              <a:rPr lang="sr-Latn-CS" sz="2000" kern="0" dirty="0" smtClean="0">
                <a:latin typeface="+mn-lt"/>
                <a:cs typeface="+mn-cs"/>
              </a:rPr>
              <a:t>Electrical Engineering                                      </a:t>
            </a:r>
            <a:endParaRPr lang="sr-Latn-CS" sz="2000" kern="0" dirty="0">
              <a:latin typeface="+mn-lt"/>
              <a:cs typeface="+mn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Content Placeholder 4" descr="ui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0400" y="981075"/>
            <a:ext cx="684213" cy="677863"/>
          </a:xfrm>
          <a:noFill/>
          <a:ln>
            <a:miter lim="800000"/>
            <a:headEnd/>
            <a:tailEnd/>
          </a:ln>
        </p:spPr>
      </p:pic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446031" y="1274733"/>
            <a:ext cx="8459787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bs-Latn-BA" dirty="0" smtClean="0"/>
              <a:t>Implementation of CORDIC Algorithm on </a:t>
            </a:r>
          </a:p>
          <a:p>
            <a:pPr algn="ctr">
              <a:defRPr/>
            </a:pPr>
            <a:r>
              <a:rPr lang="bs-Latn-BA" dirty="0" smtClean="0"/>
              <a:t>FPGA Altera Cyclone II</a:t>
            </a:r>
          </a:p>
          <a:p>
            <a:pPr algn="just">
              <a:defRPr/>
            </a:pPr>
            <a:endParaRPr lang="bs-Latn-BA" sz="2000" b="0" dirty="0" smtClean="0"/>
          </a:p>
          <a:p>
            <a:pPr algn="just">
              <a:defRPr/>
            </a:pPr>
            <a:r>
              <a:rPr lang="bs-Latn-BA" sz="2000" b="0" dirty="0" smtClean="0"/>
              <a:t>Adapted CORDIC model:</a:t>
            </a:r>
          </a:p>
          <a:p>
            <a:pPr algn="ctr">
              <a:defRPr/>
            </a:pPr>
            <a:endParaRPr lang="sr-Latn-BA" dirty="0"/>
          </a:p>
          <a:p>
            <a:pPr>
              <a:defRPr/>
            </a:pPr>
            <a:endParaRPr lang="sr-Latn-BA" b="0" dirty="0"/>
          </a:p>
          <a:p>
            <a:pPr>
              <a:defRPr/>
            </a:pPr>
            <a:endParaRPr lang="bs-Latn-BA" b="0" dirty="0" smtClean="0">
              <a:latin typeface="+mn-lt"/>
            </a:endParaRPr>
          </a:p>
          <a:p>
            <a:pPr>
              <a:defRPr/>
            </a:pPr>
            <a:endParaRPr lang="sr-Latn-BA" b="0" dirty="0">
              <a:latin typeface="+mn-lt"/>
            </a:endParaRPr>
          </a:p>
          <a:p>
            <a:pPr>
              <a:defRPr/>
            </a:pPr>
            <a:endParaRPr lang="sr-Latn-BA" b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3003" y="2771766"/>
            <a:ext cx="8970997" cy="321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 bwMode="auto">
          <a:xfrm>
            <a:off x="299979" y="4743468"/>
            <a:ext cx="1971702" cy="109539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s-Latn-BA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Content Placeholder 4" descr="ui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0400" y="981075"/>
            <a:ext cx="684213" cy="677863"/>
          </a:xfrm>
          <a:noFill/>
          <a:ln>
            <a:miter lim="800000"/>
            <a:headEnd/>
            <a:tailEnd/>
          </a:ln>
        </p:spPr>
      </p:pic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446031" y="1274733"/>
            <a:ext cx="8459787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bs-Latn-BA" dirty="0" smtClean="0"/>
              <a:t>Implementation of CORDIC Algorithm on </a:t>
            </a:r>
          </a:p>
          <a:p>
            <a:pPr algn="ctr">
              <a:defRPr/>
            </a:pPr>
            <a:r>
              <a:rPr lang="bs-Latn-BA" dirty="0" smtClean="0"/>
              <a:t>FPGA Altera Cyclone II</a:t>
            </a:r>
          </a:p>
          <a:p>
            <a:pPr algn="just">
              <a:defRPr/>
            </a:pPr>
            <a:endParaRPr lang="bs-Latn-BA" sz="2000" b="0" dirty="0" smtClean="0"/>
          </a:p>
          <a:p>
            <a:pPr algn="just">
              <a:defRPr/>
            </a:pPr>
            <a:r>
              <a:rPr lang="bs-Latn-BA" sz="2000" b="0" dirty="0" smtClean="0"/>
              <a:t>CORDIC Algorithm model in Quartus:</a:t>
            </a:r>
            <a:endParaRPr lang="sr-Latn-BA" sz="2000" b="0" dirty="0"/>
          </a:p>
          <a:p>
            <a:pPr>
              <a:defRPr/>
            </a:pPr>
            <a:endParaRPr lang="sr-Latn-BA" b="0" dirty="0"/>
          </a:p>
          <a:p>
            <a:pPr>
              <a:buFontTx/>
              <a:buChar char="-"/>
              <a:defRPr/>
            </a:pPr>
            <a:endParaRPr lang="bs-Latn-BA" dirty="0" smtClean="0">
              <a:latin typeface="+mn-lt"/>
            </a:endParaRPr>
          </a:p>
          <a:p>
            <a:pPr>
              <a:defRPr/>
            </a:pPr>
            <a:endParaRPr lang="sr-Latn-BA" b="0" dirty="0">
              <a:latin typeface="+mn-lt"/>
            </a:endParaRPr>
          </a:p>
          <a:p>
            <a:pPr>
              <a:defRPr/>
            </a:pPr>
            <a:endParaRPr lang="sr-Latn-BA" b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63869"/>
            <a:ext cx="9144000" cy="273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Content Placeholder 4" descr="ui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0400" y="981075"/>
            <a:ext cx="684213" cy="677863"/>
          </a:xfrm>
          <a:noFill/>
          <a:ln>
            <a:miter lim="800000"/>
            <a:headEnd/>
            <a:tailEnd/>
          </a:ln>
        </p:spPr>
      </p:pic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446031" y="1274733"/>
            <a:ext cx="8459787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bs-Latn-BA" dirty="0" smtClean="0"/>
              <a:t>Implementation of CORDIC Algorithm on </a:t>
            </a:r>
          </a:p>
          <a:p>
            <a:pPr algn="ctr">
              <a:defRPr/>
            </a:pPr>
            <a:r>
              <a:rPr lang="bs-Latn-BA" dirty="0" smtClean="0"/>
              <a:t>FPGA Altera Cyclone II</a:t>
            </a:r>
          </a:p>
          <a:p>
            <a:pPr algn="just">
              <a:defRPr/>
            </a:pPr>
            <a:endParaRPr lang="bs-Latn-BA" sz="2000" b="0" dirty="0" smtClean="0"/>
          </a:p>
          <a:p>
            <a:pPr algn="just">
              <a:defRPr/>
            </a:pPr>
            <a:r>
              <a:rPr lang="bs-Latn-BA" sz="2000" b="0" dirty="0" smtClean="0"/>
              <a:t>Waveforms used for testing CORDIC Algorithm in Quartus:</a:t>
            </a:r>
            <a:endParaRPr lang="sr-Latn-BA" sz="2000" b="0" dirty="0"/>
          </a:p>
          <a:p>
            <a:pPr>
              <a:defRPr/>
            </a:pPr>
            <a:endParaRPr lang="sr-Latn-BA" b="0" dirty="0"/>
          </a:p>
          <a:p>
            <a:pPr>
              <a:buFontTx/>
              <a:buChar char="-"/>
              <a:defRPr/>
            </a:pPr>
            <a:endParaRPr lang="bs-Latn-BA" dirty="0" smtClean="0">
              <a:latin typeface="+mn-lt"/>
            </a:endParaRPr>
          </a:p>
          <a:p>
            <a:pPr>
              <a:defRPr/>
            </a:pPr>
            <a:endParaRPr lang="sr-Latn-BA" b="0" dirty="0">
              <a:latin typeface="+mn-lt"/>
            </a:endParaRPr>
          </a:p>
          <a:p>
            <a:pPr>
              <a:defRPr/>
            </a:pPr>
            <a:endParaRPr lang="sr-Latn-BA" b="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7414" y="2954331"/>
            <a:ext cx="8909172" cy="2884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Content Placeholder 4" descr="ui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0400" y="981075"/>
            <a:ext cx="684213" cy="677863"/>
          </a:xfrm>
          <a:noFill/>
          <a:ln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85800" y="2751138"/>
            <a:ext cx="7772400" cy="14700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 anchor="ctr"/>
          <a:lstStyle/>
          <a:p>
            <a:pPr algn="ctr" defTabSz="1166813" eaLnBrk="1" hangingPunct="1">
              <a:defRPr/>
            </a:pPr>
            <a:r>
              <a:rPr lang="sr-Latn-CS" sz="4000" kern="0" dirty="0">
                <a:latin typeface="+mn-lt"/>
                <a:ea typeface="+mj-ea"/>
                <a:cs typeface="+mj-cs"/>
              </a:rPr>
              <a:t>Thank you for attention!!!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4" descr="ui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0400" y="981075"/>
            <a:ext cx="684213" cy="677863"/>
          </a:xfrm>
          <a:noFill/>
          <a:ln>
            <a:miter lim="800000"/>
            <a:headEnd/>
            <a:tailEnd/>
          </a:ln>
        </p:spPr>
      </p:pic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1214438" y="2143125"/>
            <a:ext cx="6143625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 dirty="0" err="1"/>
              <a:t>Verilog</a:t>
            </a:r>
            <a:r>
              <a:rPr lang="en-US" b="0" dirty="0"/>
              <a:t> </a:t>
            </a:r>
            <a:r>
              <a:rPr lang="en-US" b="0" dirty="0" err="1"/>
              <a:t>i</a:t>
            </a:r>
            <a:r>
              <a:rPr lang="en-US" b="0" dirty="0"/>
              <a:t> HDL codes can be generated from one of these models:</a:t>
            </a:r>
            <a:endParaRPr lang="sr-Latn-BA" b="0" dirty="0"/>
          </a:p>
          <a:p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>- </a:t>
            </a:r>
            <a:r>
              <a:rPr lang="en-US" i="1" dirty="0" err="1"/>
              <a:t>Simulink</a:t>
            </a:r>
            <a:r>
              <a:rPr lang="en-US" i="1" dirty="0"/>
              <a:t> model;</a:t>
            </a:r>
            <a:endParaRPr lang="sr-Latn-BA" i="1" dirty="0"/>
          </a:p>
          <a:p>
            <a:endParaRPr lang="sr-Latn-BA" i="1" dirty="0"/>
          </a:p>
          <a:p>
            <a:r>
              <a:rPr lang="en-US" i="1" dirty="0"/>
              <a:t>-</a:t>
            </a:r>
            <a:r>
              <a:rPr lang="en-US" i="1" dirty="0" err="1"/>
              <a:t>Stateflow</a:t>
            </a:r>
            <a:r>
              <a:rPr lang="en-US" i="1" dirty="0"/>
              <a:t> diagram;</a:t>
            </a:r>
            <a:endParaRPr lang="sr-Latn-BA" i="1" dirty="0"/>
          </a:p>
          <a:p>
            <a:endParaRPr lang="sr-Latn-BA" i="1" dirty="0"/>
          </a:p>
          <a:p>
            <a:r>
              <a:rPr lang="en-US" i="1" dirty="0"/>
              <a:t>-Embedded MATLAB model.</a:t>
            </a:r>
            <a:endParaRPr lang="sr-Latn-BA" i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Content Placeholder 4" descr="ui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0400" y="981075"/>
            <a:ext cx="684213" cy="677863"/>
          </a:xfrm>
          <a:noFill/>
          <a:ln>
            <a:miter lim="800000"/>
            <a:headEnd/>
            <a:tailEnd/>
          </a:ln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63466" y="1530324"/>
            <a:ext cx="8713788" cy="3779837"/>
          </a:xfrm>
          <a:prstGeom prst="rect">
            <a:avLst/>
          </a:prstGeom>
        </p:spPr>
        <p:txBody>
          <a:bodyPr/>
          <a:lstStyle/>
          <a:p>
            <a:pPr marL="423863" indent="-423863" defTabSz="1166813" eaLnBrk="1" hangingPunct="1">
              <a:lnSpc>
                <a:spcPct val="90000"/>
              </a:lnSpc>
              <a:defRPr/>
            </a:pPr>
            <a:r>
              <a:rPr lang="sr-Latn-RS" sz="2000" kern="0" dirty="0" smtClean="0">
                <a:latin typeface="+mn-lt"/>
                <a:cs typeface="+mn-cs"/>
              </a:rPr>
              <a:t>	Steps </a:t>
            </a:r>
            <a:r>
              <a:rPr lang="sr-Latn-RS" sz="2000" kern="0" dirty="0">
                <a:latin typeface="+mn-lt"/>
                <a:cs typeface="+mn-cs"/>
              </a:rPr>
              <a:t>which are neccessary for HDL Code generation in Simulink:</a:t>
            </a:r>
            <a:endParaRPr lang="sr-Latn-BA" sz="2000" kern="0" dirty="0">
              <a:latin typeface="+mn-lt"/>
              <a:cs typeface="+mn-cs"/>
            </a:endParaRPr>
          </a:p>
          <a:p>
            <a:pPr marL="423863" indent="-423863" defTabSz="1166813" eaLnBrk="1" hangingPunct="1">
              <a:lnSpc>
                <a:spcPct val="90000"/>
              </a:lnSpc>
              <a:buFontTx/>
              <a:buChar char="•"/>
              <a:defRPr/>
            </a:pPr>
            <a:endParaRPr lang="sr-Latn-BA" sz="1800" kern="0" dirty="0" smtClean="0">
              <a:latin typeface="+mn-lt"/>
              <a:cs typeface="+mn-cs"/>
            </a:endParaRPr>
          </a:p>
          <a:p>
            <a:pPr marL="423863" indent="-423863" defTabSz="1166813" eaLnBrk="1" hangingPunct="1">
              <a:lnSpc>
                <a:spcPct val="90000"/>
              </a:lnSpc>
              <a:defRPr/>
            </a:pPr>
            <a:endParaRPr lang="sr-Latn-BA" sz="1800" kern="0" dirty="0">
              <a:latin typeface="+mn-lt"/>
              <a:cs typeface="+mn-cs"/>
            </a:endParaRPr>
          </a:p>
          <a:p>
            <a:pPr marL="423863" indent="-423863" algn="just" defTabSz="1166813">
              <a:buFontTx/>
              <a:buAutoNum type="arabicPeriod"/>
              <a:defRPr/>
            </a:pPr>
            <a:r>
              <a:rPr lang="sr-Latn-RS" sz="1800" b="0" i="1" kern="0" dirty="0">
                <a:latin typeface="+mn-lt"/>
                <a:cs typeface="+mn-cs"/>
              </a:rPr>
              <a:t>Design HDL compatible Simulink model</a:t>
            </a:r>
            <a:r>
              <a:rPr lang="sr-Latn-RS" sz="1800" b="0" i="1" kern="0" dirty="0" smtClean="0">
                <a:latin typeface="+mn-lt"/>
                <a:cs typeface="+mn-cs"/>
              </a:rPr>
              <a:t>;</a:t>
            </a:r>
          </a:p>
          <a:p>
            <a:pPr marL="423863" indent="-423863" algn="just" defTabSz="1166813">
              <a:buFontTx/>
              <a:buAutoNum type="arabicPeriod"/>
              <a:defRPr/>
            </a:pPr>
            <a:endParaRPr lang="sr-Latn-BA" sz="1800" b="0" i="1" kern="0" dirty="0">
              <a:latin typeface="+mn-lt"/>
              <a:cs typeface="+mn-cs"/>
            </a:endParaRPr>
          </a:p>
          <a:p>
            <a:pPr marL="423863" indent="-423863" algn="just" defTabSz="1166813">
              <a:buFontTx/>
              <a:buAutoNum type="arabicPeriod"/>
              <a:defRPr/>
            </a:pPr>
            <a:r>
              <a:rPr lang="sr-Latn-RS" sz="1800" b="0" i="1" kern="0" dirty="0">
                <a:latin typeface="+mn-lt"/>
                <a:cs typeface="+mn-cs"/>
              </a:rPr>
              <a:t>Data type conversion from floating-point to fixed-point</a:t>
            </a:r>
            <a:r>
              <a:rPr lang="sr-Latn-RS" sz="1800" b="0" i="1" kern="0" dirty="0" smtClean="0">
                <a:latin typeface="+mn-lt"/>
                <a:cs typeface="+mn-cs"/>
              </a:rPr>
              <a:t>;</a:t>
            </a:r>
          </a:p>
          <a:p>
            <a:pPr marL="423863" indent="-423863" algn="just" defTabSz="1166813">
              <a:buFontTx/>
              <a:buAutoNum type="arabicPeriod"/>
              <a:defRPr/>
            </a:pPr>
            <a:endParaRPr lang="sr-Latn-BA" sz="1800" b="0" i="1" kern="0" dirty="0">
              <a:latin typeface="+mn-lt"/>
              <a:cs typeface="+mn-cs"/>
            </a:endParaRPr>
          </a:p>
          <a:p>
            <a:pPr marL="423863" indent="-423863" algn="just" defTabSz="1166813">
              <a:buFontTx/>
              <a:buAutoNum type="arabicPeriod"/>
              <a:defRPr/>
            </a:pPr>
            <a:r>
              <a:rPr lang="sr-Latn-RS" sz="1800" b="0" i="1" kern="0" dirty="0">
                <a:latin typeface="+mn-lt"/>
                <a:cs typeface="+mn-cs"/>
              </a:rPr>
              <a:t>Use tool for compatibility check (it leads to eventual errors or problems, made durring generation</a:t>
            </a:r>
            <a:r>
              <a:rPr lang="sr-Latn-RS" sz="1800" b="0" i="1" kern="0" dirty="0" smtClean="0">
                <a:latin typeface="+mn-lt"/>
                <a:cs typeface="+mn-cs"/>
              </a:rPr>
              <a:t>);</a:t>
            </a:r>
          </a:p>
          <a:p>
            <a:pPr marL="423863" indent="-423863" algn="just" defTabSz="1166813">
              <a:buFontTx/>
              <a:buAutoNum type="arabicPeriod"/>
              <a:defRPr/>
            </a:pPr>
            <a:endParaRPr lang="sr-Latn-BA" sz="1800" b="0" i="1" kern="0" dirty="0">
              <a:latin typeface="+mn-lt"/>
              <a:cs typeface="+mn-cs"/>
            </a:endParaRPr>
          </a:p>
          <a:p>
            <a:pPr marL="423863" indent="-423863" algn="just" defTabSz="1166813">
              <a:buFontTx/>
              <a:buAutoNum type="arabicPeriod"/>
              <a:defRPr/>
            </a:pPr>
            <a:r>
              <a:rPr lang="sr-Latn-RS" sz="1800" b="0" i="1" kern="0" dirty="0">
                <a:latin typeface="+mn-lt"/>
                <a:cs typeface="+mn-cs"/>
              </a:rPr>
              <a:t>HDL Code Generation</a:t>
            </a:r>
            <a:r>
              <a:rPr lang="sr-Latn-RS" sz="1800" b="0" i="1" kern="0" dirty="0" smtClean="0">
                <a:latin typeface="+mn-lt"/>
                <a:cs typeface="+mn-cs"/>
              </a:rPr>
              <a:t>;</a:t>
            </a:r>
          </a:p>
          <a:p>
            <a:pPr marL="423863" indent="-423863" algn="just" defTabSz="1166813">
              <a:buFontTx/>
              <a:buAutoNum type="arabicPeriod"/>
              <a:defRPr/>
            </a:pPr>
            <a:endParaRPr lang="sr-Latn-BA" sz="1800" b="0" i="1" kern="0" dirty="0">
              <a:latin typeface="+mn-lt"/>
              <a:cs typeface="+mn-cs"/>
            </a:endParaRPr>
          </a:p>
          <a:p>
            <a:pPr marL="423863" indent="-423863" algn="just" defTabSz="1166813">
              <a:buFontTx/>
              <a:buAutoNum type="arabicPeriod"/>
              <a:defRPr/>
            </a:pPr>
            <a:r>
              <a:rPr lang="sr-Latn-RS" sz="1800" b="0" i="1" kern="0" dirty="0">
                <a:latin typeface="+mn-lt"/>
                <a:cs typeface="+mn-cs"/>
              </a:rPr>
              <a:t>Analyze of Generated HDL Code</a:t>
            </a:r>
            <a:r>
              <a:rPr lang="sr-Latn-RS" sz="1800" b="0" i="1" kern="0" dirty="0" smtClean="0">
                <a:latin typeface="+mn-lt"/>
                <a:cs typeface="+mn-cs"/>
              </a:rPr>
              <a:t>;</a:t>
            </a:r>
          </a:p>
          <a:p>
            <a:pPr marL="423863" indent="-423863" algn="just" defTabSz="1166813">
              <a:buFontTx/>
              <a:buAutoNum type="arabicPeriod"/>
              <a:defRPr/>
            </a:pPr>
            <a:endParaRPr lang="sr-Latn-BA" sz="1800" b="0" i="1" kern="0" dirty="0">
              <a:latin typeface="+mn-lt"/>
              <a:cs typeface="+mn-cs"/>
            </a:endParaRPr>
          </a:p>
          <a:p>
            <a:pPr marL="423863" indent="-423863" algn="just" defTabSz="1166813">
              <a:buFontTx/>
              <a:buAutoNum type="arabicPeriod"/>
              <a:defRPr/>
            </a:pPr>
            <a:r>
              <a:rPr lang="en-US" sz="1800" b="0" i="1" kern="0" dirty="0">
                <a:latin typeface="+mn-lt"/>
                <a:cs typeface="+mn-cs"/>
              </a:rPr>
              <a:t>I</a:t>
            </a:r>
            <a:r>
              <a:rPr lang="sr-Latn-RS" sz="1800" b="0" i="1" kern="0" dirty="0">
                <a:latin typeface="+mn-lt"/>
                <a:cs typeface="+mn-cs"/>
              </a:rPr>
              <a:t>mplementation of Code on FPGA board or another similar device, analyze of device.</a:t>
            </a:r>
          </a:p>
          <a:p>
            <a:pPr marL="423863" indent="-423863" defTabSz="1166813" eaLnBrk="1" hangingPunct="1">
              <a:lnSpc>
                <a:spcPct val="90000"/>
              </a:lnSpc>
              <a:defRPr/>
            </a:pPr>
            <a:endParaRPr lang="sr-Latn-CS" sz="1800" kern="0" dirty="0"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Content Placeholder 4" descr="ui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0400" y="981075"/>
            <a:ext cx="684213" cy="677863"/>
          </a:xfrm>
          <a:noFill/>
          <a:ln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143125" y="1714500"/>
            <a:ext cx="4895850" cy="64928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 anchor="ctr"/>
          <a:lstStyle/>
          <a:p>
            <a:pPr algn="ctr" defTabSz="1166813" eaLnBrk="1" hangingPunct="1">
              <a:defRPr/>
            </a:pPr>
            <a:r>
              <a:rPr lang="sr-Latn-RS" sz="2600" kern="0" dirty="0">
                <a:latin typeface="+mj-lt"/>
                <a:ea typeface="+mj-ea"/>
                <a:cs typeface="+mj-cs"/>
              </a:rPr>
              <a:t>Fixed-point</a:t>
            </a:r>
            <a:endParaRPr lang="sr-Latn-CS" sz="2600" kern="0" dirty="0"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500062" y="2714625"/>
            <a:ext cx="8453497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sr-Latn-BA" b="0" dirty="0"/>
              <a:t> </a:t>
            </a:r>
            <a:r>
              <a:rPr lang="sr-Latn-BA" sz="2000" b="0" dirty="0"/>
              <a:t>Application “Simulink Fixed-point” expands possibilities of Simulink environment and enables using Data types in fixed-point format.</a:t>
            </a:r>
          </a:p>
          <a:p>
            <a:pPr algn="just"/>
            <a:endParaRPr lang="sr-Latn-BA" sz="2000" b="0" dirty="0"/>
          </a:p>
          <a:p>
            <a:pPr algn="just">
              <a:buFont typeface="Arial" charset="0"/>
              <a:buChar char="•"/>
            </a:pPr>
            <a:r>
              <a:rPr lang="sr-Latn-BA" sz="2000" b="0" i="1" dirty="0"/>
              <a:t> </a:t>
            </a:r>
            <a:r>
              <a:rPr lang="en-US" sz="2000" b="0" i="1" dirty="0"/>
              <a:t>Data Type Conversion</a:t>
            </a:r>
            <a:r>
              <a:rPr lang="sr-Latn-BA" sz="2000" b="0" dirty="0"/>
              <a:t> </a:t>
            </a:r>
          </a:p>
          <a:p>
            <a:pPr algn="just"/>
            <a:r>
              <a:rPr lang="en-US" sz="2000" b="0" i="1" dirty="0" err="1"/>
              <a:t>fixdt</a:t>
            </a:r>
            <a:r>
              <a:rPr lang="sr-Latn-BA" sz="2000" b="0" i="1" dirty="0"/>
              <a:t>(</a:t>
            </a:r>
            <a:r>
              <a:rPr lang="en-US" sz="2000" b="0" i="1" dirty="0"/>
              <a:t>x</a:t>
            </a:r>
            <a:r>
              <a:rPr lang="sr-Latn-BA" sz="2000" b="0" i="1" dirty="0"/>
              <a:t>,</a:t>
            </a:r>
            <a:r>
              <a:rPr lang="en-US" sz="2000" b="0" i="1" dirty="0"/>
              <a:t>y</a:t>
            </a:r>
            <a:r>
              <a:rPr lang="sr-Latn-BA" sz="2000" b="0" i="1" dirty="0"/>
              <a:t>,</a:t>
            </a:r>
            <a:r>
              <a:rPr lang="en-US" sz="2000" b="0" i="1" dirty="0"/>
              <a:t>z</a:t>
            </a:r>
            <a:r>
              <a:rPr lang="sr-Latn-BA" sz="2000" b="0" i="1" dirty="0"/>
              <a:t>)</a:t>
            </a:r>
            <a:r>
              <a:rPr lang="sr-Latn-BA" sz="2000" b="0" dirty="0"/>
              <a:t>, </a:t>
            </a:r>
            <a:r>
              <a:rPr lang="en-US" sz="2000" b="0" dirty="0"/>
              <a:t>where x is number of bits</a:t>
            </a:r>
            <a:r>
              <a:rPr lang="sr-Latn-BA" sz="2000" b="0" dirty="0"/>
              <a:t>, </a:t>
            </a:r>
            <a:r>
              <a:rPr lang="en-US" sz="2000" b="0" i="1" dirty="0"/>
              <a:t>y</a:t>
            </a:r>
            <a:r>
              <a:rPr lang="en-US" sz="2000" b="0" dirty="0"/>
              <a:t> number of bits of real part</a:t>
            </a:r>
            <a:r>
              <a:rPr lang="sr-Latn-BA" sz="2000" b="0" dirty="0"/>
              <a:t>, </a:t>
            </a:r>
            <a:r>
              <a:rPr lang="en-US" sz="2000" b="0" dirty="0"/>
              <a:t>and </a:t>
            </a:r>
            <a:r>
              <a:rPr lang="en-US" sz="2000" b="0" i="1" dirty="0"/>
              <a:t>z</a:t>
            </a:r>
            <a:r>
              <a:rPr lang="en-US" sz="2000" b="0" dirty="0"/>
              <a:t> number of bits of fractional part</a:t>
            </a:r>
            <a:r>
              <a:rPr lang="sr-Latn-BA" sz="2000" b="0" dirty="0"/>
              <a:t>.</a:t>
            </a:r>
          </a:p>
          <a:p>
            <a:endParaRPr lang="sr-Latn-BA" dirty="0"/>
          </a:p>
          <a:p>
            <a:endParaRPr lang="sr-Latn-BA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Content Placeholder 4" descr="ui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0400" y="981075"/>
            <a:ext cx="684213" cy="677863"/>
          </a:xfrm>
          <a:noFill/>
          <a:ln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3600" y="1603350"/>
            <a:ext cx="7102475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908175" y="1016000"/>
            <a:ext cx="4895850" cy="3429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 anchor="ctr"/>
          <a:lstStyle/>
          <a:p>
            <a:pPr algn="ctr" defTabSz="1166813" eaLnBrk="1" hangingPunct="1">
              <a:defRPr/>
            </a:pPr>
            <a:r>
              <a:rPr lang="sr-Latn-BA" sz="2000" kern="0" cap="small" dirty="0">
                <a:latin typeface="+mn-lt"/>
                <a:ea typeface="+mj-ea"/>
                <a:cs typeface="+mj-cs"/>
              </a:rPr>
              <a:t/>
            </a:r>
            <a:br>
              <a:rPr lang="sr-Latn-BA" sz="2000" kern="0" cap="small" dirty="0">
                <a:latin typeface="+mn-lt"/>
                <a:ea typeface="+mj-ea"/>
                <a:cs typeface="+mj-cs"/>
              </a:rPr>
            </a:br>
            <a:r>
              <a:rPr lang="sr-Latn-BA" sz="2000" kern="0" cap="small" dirty="0" smtClean="0">
                <a:latin typeface="+mn-lt"/>
                <a:ea typeface="+mj-ea"/>
                <a:cs typeface="+mj-cs"/>
              </a:rPr>
              <a:t> </a:t>
            </a:r>
            <a:r>
              <a:rPr lang="sr-Latn-BA" kern="0" dirty="0" smtClean="0">
                <a:latin typeface="+mn-lt"/>
                <a:ea typeface="+mj-ea"/>
                <a:cs typeface="+mj-cs"/>
              </a:rPr>
              <a:t>Panel “</a:t>
            </a:r>
            <a:r>
              <a:rPr lang="de-DE" kern="0" dirty="0" smtClean="0">
                <a:latin typeface="+mn-lt"/>
                <a:ea typeface="+mj-ea"/>
                <a:cs typeface="+mj-cs"/>
              </a:rPr>
              <a:t>HDL </a:t>
            </a:r>
            <a:r>
              <a:rPr lang="de-DE" kern="0" dirty="0">
                <a:latin typeface="+mn-lt"/>
                <a:ea typeface="+mj-ea"/>
                <a:cs typeface="+mj-cs"/>
              </a:rPr>
              <a:t>Code Generation</a:t>
            </a:r>
            <a:r>
              <a:rPr lang="sr-Latn-BA" kern="0" dirty="0">
                <a:latin typeface="+mn-lt"/>
                <a:ea typeface="+mj-ea"/>
                <a:cs typeface="+mj-cs"/>
              </a:rPr>
              <a:t>“ </a:t>
            </a:r>
            <a:endParaRPr lang="sr-Latn-CS" kern="0" dirty="0"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4" descr="ui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0400" y="981075"/>
            <a:ext cx="684213" cy="677863"/>
          </a:xfrm>
          <a:noFill/>
          <a:ln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57213" y="4195773"/>
            <a:ext cx="7120035" cy="1643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bs-Latn-BA" dirty="0" smtClean="0"/>
              <a:t>Compatibility check with HDL Coder</a:t>
            </a:r>
            <a:endParaRPr lang="sr-Latn-BA" dirty="0"/>
          </a:p>
          <a:p>
            <a:pPr algn="ctr">
              <a:defRPr/>
            </a:pPr>
            <a:endParaRPr lang="sr-Latn-BA" sz="2000" b="0" dirty="0"/>
          </a:p>
          <a:p>
            <a:pPr marL="342900" indent="-342900" algn="just">
              <a:buFont typeface="+mj-lt"/>
              <a:buAutoNum type="arabicParenR"/>
              <a:defRPr/>
            </a:pPr>
            <a:r>
              <a:rPr lang="sr-Latn-RS" sz="1600" b="0" i="1" dirty="0"/>
              <a:t>Using</a:t>
            </a:r>
            <a:r>
              <a:rPr lang="de-DE" sz="1600" b="0" i="1" dirty="0"/>
              <a:t> „HDL Code Generation“ panel:</a:t>
            </a:r>
            <a:r>
              <a:rPr lang="sr-Latn-RS" sz="1600" b="0" i="1" dirty="0"/>
              <a:t> </a:t>
            </a:r>
            <a:r>
              <a:rPr lang="de-DE" sz="1600" b="0" dirty="0"/>
              <a:t> </a:t>
            </a:r>
            <a:r>
              <a:rPr lang="sr-Latn-RS" sz="1600" b="0" dirty="0" smtClean="0"/>
              <a:t>Choosing </a:t>
            </a:r>
            <a:r>
              <a:rPr lang="sr-Latn-BA" sz="1600" b="0" dirty="0" smtClean="0">
                <a:ea typeface="SimSun" pitchFamily="2" charset="-122"/>
              </a:rPr>
              <a:t>„</a:t>
            </a:r>
            <a:r>
              <a:rPr lang="en-US" sz="1600" b="0" i="1" dirty="0" smtClean="0">
                <a:ea typeface="SimSun" pitchFamily="2" charset="-122"/>
              </a:rPr>
              <a:t>Run Compatibility Checker</a:t>
            </a:r>
            <a:r>
              <a:rPr lang="sr-Latn-BA" sz="1600" b="0" dirty="0" smtClean="0">
                <a:ea typeface="SimSun" pitchFamily="2" charset="-122"/>
              </a:rPr>
              <a:t>“</a:t>
            </a:r>
            <a:r>
              <a:rPr lang="de-DE" sz="1600" b="0" dirty="0" smtClean="0"/>
              <a:t>;</a:t>
            </a:r>
            <a:endParaRPr lang="sr-Latn-RS" sz="1600" b="0" dirty="0"/>
          </a:p>
          <a:p>
            <a:pPr marL="342900" indent="-342900" algn="just">
              <a:defRPr/>
            </a:pPr>
            <a:r>
              <a:rPr lang="de-DE" sz="1600" b="0" dirty="0"/>
              <a:t> </a:t>
            </a:r>
            <a:endParaRPr lang="sr-Latn-BA" sz="1600" b="0" dirty="0"/>
          </a:p>
          <a:p>
            <a:pPr marL="342900" indent="-342900" algn="just">
              <a:defRPr/>
            </a:pPr>
            <a:r>
              <a:rPr lang="sr-Latn-RS" sz="1600" b="0" i="1" dirty="0"/>
              <a:t>2)  Right click on subsystem which HDL Code is going to be generated, choosing </a:t>
            </a:r>
            <a:r>
              <a:rPr lang="de-DE" sz="1600" b="0" i="1" dirty="0"/>
              <a:t>HDL Code Generation  </a:t>
            </a:r>
            <a:r>
              <a:rPr lang="en-US" sz="1600" b="0" i="1" dirty="0" smtClean="0">
                <a:sym typeface="Wingdings"/>
              </a:rPr>
              <a:t></a:t>
            </a:r>
            <a:r>
              <a:rPr lang="sr-Latn-BA" sz="1600" b="0" i="1" dirty="0" smtClean="0">
                <a:ea typeface="SimSun" pitchFamily="2" charset="-122"/>
              </a:rPr>
              <a:t> Check Subsystem Compatibility</a:t>
            </a:r>
            <a:r>
              <a:rPr lang="sr-Latn-RS" sz="1600" b="0" dirty="0" smtClean="0"/>
              <a:t>;</a:t>
            </a:r>
            <a:endParaRPr lang="sr-Latn-BA" sz="1600" b="0" dirty="0"/>
          </a:p>
          <a:p>
            <a:pPr algn="just">
              <a:defRPr/>
            </a:pPr>
            <a:endParaRPr lang="sr-Latn-BA" sz="1600" b="0" i="1" dirty="0"/>
          </a:p>
          <a:p>
            <a:pPr algn="just">
              <a:defRPr/>
            </a:pPr>
            <a:r>
              <a:rPr lang="sr-Latn-BA" sz="1600" b="0" i="1" dirty="0"/>
              <a:t>3)  </a:t>
            </a:r>
            <a:r>
              <a:rPr lang="sr-Latn-RS" sz="1600" b="0" i="1" dirty="0" smtClean="0"/>
              <a:t>Writing </a:t>
            </a:r>
            <a:r>
              <a:rPr lang="sr-Latn-RS" sz="1600" b="0" i="1" dirty="0"/>
              <a:t>command in command window</a:t>
            </a:r>
            <a:r>
              <a:rPr lang="de-DE" sz="1600" b="0" i="1" dirty="0"/>
              <a:t>:</a:t>
            </a:r>
            <a:endParaRPr lang="sr-Latn-BA" sz="1600" b="0" dirty="0"/>
          </a:p>
          <a:p>
            <a:pPr>
              <a:defRPr/>
            </a:pPr>
            <a:r>
              <a:rPr lang="de-DE" sz="1600" b="0" dirty="0"/>
              <a:t> </a:t>
            </a:r>
            <a:endParaRPr lang="sr-Latn-BA" sz="1600" b="0" dirty="0"/>
          </a:p>
          <a:p>
            <a:pPr>
              <a:defRPr/>
            </a:pPr>
            <a:r>
              <a:rPr lang="de-DE" sz="1600" b="0" dirty="0"/>
              <a:t>&gt;&gt; </a:t>
            </a:r>
            <a:r>
              <a:rPr lang="bs-Latn-BA" sz="1600" b="0" i="1" dirty="0" smtClean="0"/>
              <a:t>check</a:t>
            </a:r>
            <a:r>
              <a:rPr lang="de-DE" sz="1600" b="0" i="1" dirty="0" smtClean="0"/>
              <a:t>hdl</a:t>
            </a:r>
            <a:r>
              <a:rPr lang="de-DE" sz="1600" b="0" dirty="0" smtClean="0"/>
              <a:t> </a:t>
            </a:r>
            <a:r>
              <a:rPr lang="de-DE" sz="1600" b="0" dirty="0"/>
              <a:t>(</a:t>
            </a:r>
            <a:r>
              <a:rPr lang="sr-Latn-BA" sz="1600" b="0" dirty="0"/>
              <a:t>‘Name_of_model', ‘Name_of_subsystem'</a:t>
            </a:r>
            <a:r>
              <a:rPr lang="de-DE" sz="1600" b="0" dirty="0" smtClean="0"/>
              <a:t>);</a:t>
            </a:r>
            <a:endParaRPr lang="bs-Latn-BA" sz="1600" b="0" dirty="0" smtClean="0"/>
          </a:p>
          <a:p>
            <a:pPr>
              <a:defRPr/>
            </a:pPr>
            <a:endParaRPr lang="bs-Latn-BA" sz="1600" b="0" dirty="0" smtClean="0"/>
          </a:p>
          <a:p>
            <a:pPr>
              <a:defRPr/>
            </a:pPr>
            <a:r>
              <a:rPr lang="sr-Latn-BA" sz="1600" b="0" dirty="0" smtClean="0">
                <a:ea typeface="SimSun" pitchFamily="2" charset="-122"/>
              </a:rPr>
              <a:t>If model is not COMPLETELY compatible with HDL Coder, code generation will not be done! </a:t>
            </a:r>
          </a:p>
          <a:p>
            <a:pPr>
              <a:defRPr/>
            </a:pPr>
            <a:endParaRPr lang="sr-Latn-BA" sz="1600" b="0" dirty="0"/>
          </a:p>
          <a:p>
            <a:pPr>
              <a:defRPr/>
            </a:pPr>
            <a:endParaRPr lang="sr-Latn-BA" sz="1600" b="0" dirty="0"/>
          </a:p>
          <a:p>
            <a:pPr algn="just">
              <a:defRPr/>
            </a:pPr>
            <a:endParaRPr lang="sr-Latn-BA" sz="2000" b="0" dirty="0"/>
          </a:p>
          <a:p>
            <a:pPr algn="ctr">
              <a:defRPr/>
            </a:pPr>
            <a:endParaRPr lang="sr-Latn-BA" sz="2000" b="0" dirty="0"/>
          </a:p>
          <a:p>
            <a:pPr algn="ctr">
              <a:defRPr/>
            </a:pPr>
            <a:endParaRPr lang="sr-Latn-BA" sz="2000" b="0" dirty="0"/>
          </a:p>
          <a:p>
            <a:pPr algn="ctr">
              <a:defRPr/>
            </a:pPr>
            <a:endParaRPr lang="sr-Latn-BA" sz="2000" b="0" dirty="0"/>
          </a:p>
          <a:p>
            <a:pPr algn="ctr">
              <a:defRPr/>
            </a:pPr>
            <a:endParaRPr lang="sr-Latn-BA" sz="2000" b="0" dirty="0"/>
          </a:p>
          <a:p>
            <a:pPr algn="ctr">
              <a:defRPr/>
            </a:pPr>
            <a:endParaRPr lang="sr-Latn-BA" sz="2000" b="0" dirty="0"/>
          </a:p>
          <a:p>
            <a:pPr algn="ctr">
              <a:defRPr/>
            </a:pPr>
            <a:endParaRPr lang="sr-Latn-BA" sz="2000" b="0" dirty="0"/>
          </a:p>
          <a:p>
            <a:pPr algn="ctr">
              <a:defRPr/>
            </a:pPr>
            <a:endParaRPr lang="sr-Latn-BA" sz="2000" b="0" kern="0" dirty="0">
              <a:latin typeface="Times New Roman" pitchFamily="18" charset="0"/>
              <a:ea typeface="+mj-ea"/>
              <a:cs typeface="+mj-cs"/>
            </a:endParaRPr>
          </a:p>
          <a:p>
            <a:pPr algn="ctr">
              <a:defRPr/>
            </a:pPr>
            <a:endParaRPr lang="sr-Latn-CS" sz="2000" b="0" kern="0" dirty="0">
              <a:latin typeface="Times New Roman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Content Placeholder 4" descr="ui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0400" y="981075"/>
            <a:ext cx="684213" cy="677863"/>
          </a:xfrm>
          <a:noFill/>
          <a:ln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11161" y="3209922"/>
            <a:ext cx="7510519" cy="309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sr-Latn-RS" dirty="0"/>
              <a:t>HDL Code Generation</a:t>
            </a:r>
            <a:endParaRPr lang="sr-Latn-BA" dirty="0"/>
          </a:p>
          <a:p>
            <a:pPr algn="ctr">
              <a:defRPr/>
            </a:pPr>
            <a:endParaRPr lang="sr-Latn-BA" sz="2000" b="0" dirty="0"/>
          </a:p>
          <a:p>
            <a:pPr marL="342900" indent="-342900" algn="just">
              <a:buFont typeface="+mj-lt"/>
              <a:buAutoNum type="arabicParenR"/>
              <a:defRPr/>
            </a:pPr>
            <a:r>
              <a:rPr lang="sr-Latn-RS" sz="1600" b="0" i="1" dirty="0"/>
              <a:t>Using</a:t>
            </a:r>
            <a:r>
              <a:rPr lang="de-DE" sz="1600" b="0" i="1" dirty="0"/>
              <a:t> „HDL Code Generation“ panel:</a:t>
            </a:r>
            <a:r>
              <a:rPr lang="sr-Latn-RS" sz="1600" b="0" i="1" dirty="0"/>
              <a:t> </a:t>
            </a:r>
            <a:r>
              <a:rPr lang="de-DE" sz="1600" b="0" dirty="0"/>
              <a:t> </a:t>
            </a:r>
            <a:r>
              <a:rPr lang="sr-Latn-RS" sz="1600" b="0" dirty="0"/>
              <a:t>Choosing</a:t>
            </a:r>
            <a:r>
              <a:rPr lang="de-DE" sz="1600" b="0" dirty="0"/>
              <a:t>  „</a:t>
            </a:r>
            <a:r>
              <a:rPr lang="de-DE" sz="1600" b="0" i="1" dirty="0"/>
              <a:t>Generate“</a:t>
            </a:r>
            <a:r>
              <a:rPr lang="de-DE" sz="1600" b="0" dirty="0"/>
              <a:t>;</a:t>
            </a:r>
            <a:endParaRPr lang="sr-Latn-RS" sz="1600" b="0" dirty="0"/>
          </a:p>
          <a:p>
            <a:pPr marL="342900" indent="-342900" algn="just">
              <a:defRPr/>
            </a:pPr>
            <a:r>
              <a:rPr lang="de-DE" sz="1600" b="0" dirty="0"/>
              <a:t> </a:t>
            </a:r>
            <a:endParaRPr lang="sr-Latn-BA" sz="1600" b="0" dirty="0"/>
          </a:p>
          <a:p>
            <a:pPr marL="342900" indent="-342900" algn="just">
              <a:defRPr/>
            </a:pPr>
            <a:r>
              <a:rPr lang="sr-Latn-RS" sz="1600" b="0" i="1" dirty="0"/>
              <a:t>2)  Right click on subsystem which HDL Code is going to be generated, choosing </a:t>
            </a:r>
            <a:r>
              <a:rPr lang="de-DE" sz="1600" b="0" i="1" dirty="0"/>
              <a:t>HDL Code Generation  </a:t>
            </a:r>
            <a:r>
              <a:rPr lang="en-US" sz="1600" b="0" i="1" dirty="0">
                <a:sym typeface="Wingdings"/>
              </a:rPr>
              <a:t></a:t>
            </a:r>
            <a:r>
              <a:rPr lang="de-DE" sz="1600" b="0" i="1" dirty="0"/>
              <a:t> Generate HDL for Subsystem</a:t>
            </a:r>
            <a:r>
              <a:rPr lang="sr-Latn-RS" sz="1600" b="0" dirty="0"/>
              <a:t>;</a:t>
            </a:r>
            <a:endParaRPr lang="sr-Latn-BA" sz="1600" b="0" dirty="0"/>
          </a:p>
          <a:p>
            <a:pPr algn="just">
              <a:defRPr/>
            </a:pPr>
            <a:endParaRPr lang="sr-Latn-BA" sz="1600" b="0" i="1" dirty="0"/>
          </a:p>
          <a:p>
            <a:pPr algn="just">
              <a:defRPr/>
            </a:pPr>
            <a:r>
              <a:rPr lang="sr-Latn-BA" sz="1600" b="0" i="1" dirty="0"/>
              <a:t>3)  </a:t>
            </a:r>
            <a:r>
              <a:rPr lang="sr-Latn-RS" sz="1600" b="0" i="1" dirty="0" smtClean="0"/>
              <a:t>Writing </a:t>
            </a:r>
            <a:r>
              <a:rPr lang="sr-Latn-RS" sz="1600" b="0" i="1" dirty="0"/>
              <a:t>command in command window</a:t>
            </a:r>
            <a:r>
              <a:rPr lang="de-DE" sz="1600" b="0" i="1" dirty="0"/>
              <a:t>:</a:t>
            </a:r>
            <a:endParaRPr lang="sr-Latn-BA" sz="1600" b="0" dirty="0"/>
          </a:p>
          <a:p>
            <a:pPr>
              <a:defRPr/>
            </a:pPr>
            <a:r>
              <a:rPr lang="de-DE" sz="1600" b="0" dirty="0"/>
              <a:t> </a:t>
            </a:r>
            <a:endParaRPr lang="sr-Latn-BA" sz="1600" b="0" dirty="0"/>
          </a:p>
          <a:p>
            <a:pPr>
              <a:defRPr/>
            </a:pPr>
            <a:r>
              <a:rPr lang="de-DE" sz="1600" b="0" dirty="0"/>
              <a:t>&gt;&gt; </a:t>
            </a:r>
            <a:r>
              <a:rPr lang="de-DE" sz="1600" b="0" i="1" dirty="0"/>
              <a:t>makehdl</a:t>
            </a:r>
            <a:r>
              <a:rPr lang="de-DE" sz="1600" b="0" dirty="0"/>
              <a:t> (</a:t>
            </a:r>
            <a:r>
              <a:rPr lang="sr-Latn-BA" sz="1600" b="0" dirty="0"/>
              <a:t>‘Name_of_model', ‘Name_of_subsystem'</a:t>
            </a:r>
            <a:r>
              <a:rPr lang="de-DE" sz="1600" b="0" dirty="0"/>
              <a:t>);</a:t>
            </a:r>
            <a:endParaRPr lang="sr-Latn-BA" sz="1600" b="0" dirty="0"/>
          </a:p>
          <a:p>
            <a:pPr>
              <a:defRPr/>
            </a:pPr>
            <a:endParaRPr lang="sr-Latn-BA" sz="1600" b="0" dirty="0"/>
          </a:p>
          <a:p>
            <a:pPr>
              <a:defRPr/>
            </a:pPr>
            <a:r>
              <a:rPr lang="sr-Latn-RS" sz="1600" b="0" dirty="0"/>
              <a:t>Message</a:t>
            </a:r>
            <a:r>
              <a:rPr lang="sr-Latn-BA" sz="1600" b="0" dirty="0"/>
              <a:t>:</a:t>
            </a:r>
          </a:p>
          <a:p>
            <a:pPr>
              <a:defRPr/>
            </a:pPr>
            <a:r>
              <a:rPr lang="de-DE" sz="1600" b="0" i="1" dirty="0"/>
              <a:t> </a:t>
            </a:r>
            <a:endParaRPr lang="sr-Latn-BA" sz="1600" b="0" dirty="0"/>
          </a:p>
          <a:p>
            <a:pPr>
              <a:defRPr/>
            </a:pPr>
            <a:r>
              <a:rPr lang="de-DE" sz="1600" b="0" dirty="0"/>
              <a:t># # # HDL Code Generation Complete</a:t>
            </a:r>
            <a:endParaRPr lang="sr-Latn-BA" sz="1600" b="0" dirty="0"/>
          </a:p>
          <a:p>
            <a:pPr>
              <a:defRPr/>
            </a:pPr>
            <a:r>
              <a:rPr lang="de-DE" sz="1600" b="0" dirty="0"/>
              <a:t> </a:t>
            </a:r>
            <a:endParaRPr lang="sr-Latn-BA" sz="1600" b="0" dirty="0"/>
          </a:p>
          <a:p>
            <a:pPr>
              <a:defRPr/>
            </a:pPr>
            <a:r>
              <a:rPr lang="sr-Latn-RS" sz="1600" b="0" dirty="0"/>
              <a:t>means end of proccess of HDL Code Generation</a:t>
            </a:r>
            <a:r>
              <a:rPr lang="sr-Latn-BA" sz="1600" b="0" dirty="0"/>
              <a:t>.</a:t>
            </a:r>
          </a:p>
          <a:p>
            <a:pPr algn="just">
              <a:defRPr/>
            </a:pPr>
            <a:endParaRPr lang="sr-Latn-BA" sz="2000" b="0" dirty="0"/>
          </a:p>
          <a:p>
            <a:pPr algn="ctr">
              <a:defRPr/>
            </a:pPr>
            <a:endParaRPr lang="sr-Latn-BA" sz="2000" b="0" dirty="0"/>
          </a:p>
          <a:p>
            <a:pPr algn="ctr">
              <a:defRPr/>
            </a:pPr>
            <a:endParaRPr lang="sr-Latn-BA" sz="2000" b="0" dirty="0"/>
          </a:p>
          <a:p>
            <a:pPr algn="ctr">
              <a:defRPr/>
            </a:pPr>
            <a:endParaRPr lang="sr-Latn-BA" sz="2000" b="0" dirty="0"/>
          </a:p>
          <a:p>
            <a:pPr algn="ctr">
              <a:defRPr/>
            </a:pPr>
            <a:endParaRPr lang="sr-Latn-BA" sz="2000" b="0" dirty="0"/>
          </a:p>
          <a:p>
            <a:pPr algn="ctr">
              <a:defRPr/>
            </a:pPr>
            <a:endParaRPr lang="sr-Latn-BA" sz="2000" b="0" dirty="0"/>
          </a:p>
          <a:p>
            <a:pPr algn="ctr">
              <a:defRPr/>
            </a:pPr>
            <a:endParaRPr lang="sr-Latn-BA" sz="2000" b="0" dirty="0"/>
          </a:p>
          <a:p>
            <a:pPr algn="ctr">
              <a:defRPr/>
            </a:pPr>
            <a:endParaRPr lang="sr-Latn-BA" sz="2000" b="0" kern="0" dirty="0">
              <a:latin typeface="Times New Roman" pitchFamily="18" charset="0"/>
              <a:ea typeface="+mj-ea"/>
              <a:cs typeface="+mj-cs"/>
            </a:endParaRPr>
          </a:p>
          <a:p>
            <a:pPr algn="ctr">
              <a:defRPr/>
            </a:pPr>
            <a:endParaRPr lang="sr-Latn-CS" sz="2000" b="0" kern="0" dirty="0">
              <a:latin typeface="Times New Roman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Content Placeholder 4" descr="ui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0400" y="981075"/>
            <a:ext cx="684213" cy="677863"/>
          </a:xfrm>
          <a:noFill/>
          <a:ln>
            <a:miter lim="800000"/>
            <a:headEnd/>
            <a:tailEnd/>
          </a:ln>
        </p:spPr>
      </p:pic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446031" y="1274733"/>
            <a:ext cx="8459787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Report of generated HDL code</a:t>
            </a:r>
            <a:endParaRPr lang="sr-Latn-BA" dirty="0"/>
          </a:p>
          <a:p>
            <a:pPr algn="just">
              <a:defRPr/>
            </a:pPr>
            <a:endParaRPr lang="sr-Latn-BA" b="0" dirty="0"/>
          </a:p>
          <a:p>
            <a:pPr algn="just">
              <a:defRPr/>
            </a:pPr>
            <a:r>
              <a:rPr lang="en-US" sz="1800" b="0" dirty="0">
                <a:latin typeface="+mn-lt"/>
              </a:rPr>
              <a:t>Report has some parts from which we can get these information</a:t>
            </a:r>
            <a:r>
              <a:rPr lang="de-DE" sz="1800" b="0" dirty="0">
                <a:latin typeface="+mn-lt"/>
              </a:rPr>
              <a:t>:</a:t>
            </a:r>
            <a:endParaRPr lang="sr-Latn-RS" sz="1800" b="0" dirty="0">
              <a:latin typeface="+mn-lt"/>
            </a:endParaRPr>
          </a:p>
          <a:p>
            <a:pPr algn="just">
              <a:defRPr/>
            </a:pPr>
            <a:endParaRPr lang="sr-Latn-BA" sz="1800" b="0" dirty="0">
              <a:latin typeface="+mn-lt"/>
            </a:endParaRPr>
          </a:p>
          <a:p>
            <a:pPr algn="just">
              <a:buFont typeface="Wingdings" pitchFamily="2" charset="2"/>
              <a:buChar char="q"/>
              <a:defRPr/>
            </a:pPr>
            <a:r>
              <a:rPr lang="sr-Latn-BA" sz="1800" b="0" dirty="0">
                <a:latin typeface="+mn-lt"/>
              </a:rPr>
              <a:t> </a:t>
            </a:r>
            <a:r>
              <a:rPr lang="en-US" sz="1800" b="0" dirty="0">
                <a:latin typeface="+mn-lt"/>
              </a:rPr>
              <a:t>information about version of HDL Code, and creating date</a:t>
            </a:r>
            <a:r>
              <a:rPr lang="de-DE" sz="1800" b="0" dirty="0">
                <a:latin typeface="+mn-lt"/>
              </a:rPr>
              <a:t>; </a:t>
            </a:r>
            <a:endParaRPr lang="sr-Latn-RS" sz="1800" b="0" dirty="0">
              <a:latin typeface="+mn-lt"/>
            </a:endParaRPr>
          </a:p>
          <a:p>
            <a:pPr algn="just">
              <a:defRPr/>
            </a:pPr>
            <a:endParaRPr lang="sr-Latn-BA" sz="1800" b="0" dirty="0">
              <a:latin typeface="+mn-lt"/>
            </a:endParaRPr>
          </a:p>
          <a:p>
            <a:pPr algn="just">
              <a:buFont typeface="Wingdings" pitchFamily="2" charset="2"/>
              <a:buChar char="q"/>
              <a:defRPr/>
            </a:pPr>
            <a:r>
              <a:rPr lang="sr-Latn-BA" sz="1800" b="0" dirty="0">
                <a:latin typeface="+mn-lt"/>
              </a:rPr>
              <a:t> insight in virtual blocks, which cannot be seen in the model, unlike of real blocks (Simulink blocks), giving us mapping between elements (blocks and subsystems) of model and code: </a:t>
            </a:r>
          </a:p>
          <a:p>
            <a:pPr lvl="1" algn="just">
              <a:buFont typeface="Wingdings" pitchFamily="2" charset="2"/>
              <a:buChar char="§"/>
              <a:defRPr/>
            </a:pPr>
            <a:r>
              <a:rPr lang="sr-Latn-BA" sz="1800" b="0" dirty="0">
                <a:latin typeface="+mn-lt"/>
              </a:rPr>
              <a:t>Code–model links, clicking them we can see part of subsystem or block that is cide generated for;</a:t>
            </a:r>
          </a:p>
          <a:p>
            <a:pPr lvl="1" algn="just">
              <a:buFont typeface="Wingdings" pitchFamily="2" charset="2"/>
              <a:buChar char="§"/>
              <a:defRPr/>
            </a:pPr>
            <a:r>
              <a:rPr lang="sr-Latn-BA" sz="1800" b="0" dirty="0">
                <a:latin typeface="+mn-lt"/>
              </a:rPr>
              <a:t>Model–code links, enable to see generated code for any block in the model. </a:t>
            </a:r>
          </a:p>
          <a:p>
            <a:pPr algn="just">
              <a:defRPr/>
            </a:pPr>
            <a:r>
              <a:rPr lang="sr-Latn-BA" sz="1800" b="0" dirty="0">
                <a:latin typeface="+mn-lt"/>
              </a:rPr>
              <a:t>	( </a:t>
            </a:r>
            <a:r>
              <a:rPr lang="sr-Latn-BA" sz="1800" b="0" i="1" dirty="0">
                <a:latin typeface="+mn-lt"/>
              </a:rPr>
              <a:t>HDL Code Generation </a:t>
            </a:r>
            <a:r>
              <a:rPr lang="sr-Latn-BA" sz="1800" b="0" i="1" dirty="0">
                <a:latin typeface="+mn-lt"/>
                <a:sym typeface="Wingdings" pitchFamily="2" charset="2"/>
              </a:rPr>
              <a:t></a:t>
            </a:r>
            <a:r>
              <a:rPr lang="sr-Latn-BA" sz="1800" b="0" i="1" dirty="0">
                <a:latin typeface="+mn-lt"/>
              </a:rPr>
              <a:t> Navigate to Code )</a:t>
            </a:r>
            <a:r>
              <a:rPr lang="sr-Latn-BA" sz="1800" b="0" dirty="0">
                <a:latin typeface="+mn-lt"/>
              </a:rPr>
              <a:t> </a:t>
            </a:r>
          </a:p>
          <a:p>
            <a:pPr algn="just">
              <a:defRPr/>
            </a:pPr>
            <a:endParaRPr lang="sr-Latn-BA" b="0" dirty="0">
              <a:latin typeface="+mn-lt"/>
            </a:endParaRPr>
          </a:p>
          <a:p>
            <a:pPr algn="just">
              <a:defRPr/>
            </a:pPr>
            <a:endParaRPr lang="sr-Latn-BA" b="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Content Placeholder 4" descr="ui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0400" y="981075"/>
            <a:ext cx="684213" cy="677863"/>
          </a:xfrm>
          <a:noFill/>
          <a:ln>
            <a:miter lim="800000"/>
            <a:headEnd/>
            <a:tailEnd/>
          </a:ln>
        </p:spPr>
      </p:pic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446031" y="1274733"/>
            <a:ext cx="845978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bs-Latn-BA" dirty="0" smtClean="0"/>
              <a:t>Implementation of CORDIC Algorithm on </a:t>
            </a:r>
          </a:p>
          <a:p>
            <a:pPr algn="ctr">
              <a:defRPr/>
            </a:pPr>
            <a:r>
              <a:rPr lang="bs-Latn-BA" dirty="0" smtClean="0"/>
              <a:t>FPGA Altera Cyclone II</a:t>
            </a:r>
            <a:endParaRPr lang="sr-Latn-BA" dirty="0"/>
          </a:p>
          <a:p>
            <a:pPr>
              <a:defRPr/>
            </a:pPr>
            <a:endParaRPr lang="sr-Latn-BA" b="0" dirty="0"/>
          </a:p>
          <a:p>
            <a:pPr>
              <a:buFontTx/>
              <a:buChar char="-"/>
              <a:defRPr/>
            </a:pPr>
            <a:r>
              <a:rPr lang="sr-Latn-BA" sz="2200" dirty="0" smtClean="0">
                <a:latin typeface="+mn-lt"/>
              </a:rPr>
              <a:t> Co</a:t>
            </a:r>
            <a:r>
              <a:rPr lang="sr-Latn-BA" sz="2200" b="0" dirty="0" smtClean="0">
                <a:latin typeface="+mn-lt"/>
              </a:rPr>
              <a:t>ordinate </a:t>
            </a:r>
            <a:r>
              <a:rPr lang="sr-Latn-BA" sz="2200" dirty="0" smtClean="0">
                <a:latin typeface="+mn-lt"/>
              </a:rPr>
              <a:t>R</a:t>
            </a:r>
            <a:r>
              <a:rPr lang="sr-Latn-BA" sz="2200" b="0" dirty="0" smtClean="0">
                <a:latin typeface="+mn-lt"/>
              </a:rPr>
              <a:t>otation </a:t>
            </a:r>
            <a:r>
              <a:rPr lang="sr-Latn-BA" sz="2200" dirty="0" smtClean="0">
                <a:latin typeface="+mn-lt"/>
              </a:rPr>
              <a:t>DI</a:t>
            </a:r>
            <a:r>
              <a:rPr lang="sr-Latn-BA" sz="2200" b="0" dirty="0" smtClean="0">
                <a:latin typeface="+mn-lt"/>
              </a:rPr>
              <a:t>gital </a:t>
            </a:r>
            <a:r>
              <a:rPr lang="bs-Latn-BA" sz="2200" dirty="0" smtClean="0">
                <a:latin typeface="+mn-lt"/>
              </a:rPr>
              <a:t>C</a:t>
            </a:r>
            <a:r>
              <a:rPr lang="bs-Latn-BA" sz="2200" b="0" dirty="0" smtClean="0">
                <a:latin typeface="+mn-lt"/>
              </a:rPr>
              <a:t>omputer - taken from Simulink demos models – adaptation is neccessary</a:t>
            </a:r>
          </a:p>
          <a:p>
            <a:pPr>
              <a:defRPr/>
            </a:pPr>
            <a:endParaRPr lang="sr-Latn-BA" b="0" dirty="0">
              <a:latin typeface="+mn-lt"/>
            </a:endParaRPr>
          </a:p>
          <a:p>
            <a:pPr>
              <a:defRPr/>
            </a:pPr>
            <a:endParaRPr lang="sr-Latn-BA" b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26645" t="31481" r="22802" b="29333"/>
          <a:stretch>
            <a:fillRect/>
          </a:stretch>
        </p:blipFill>
        <p:spPr bwMode="auto">
          <a:xfrm>
            <a:off x="1139778" y="3246435"/>
            <a:ext cx="6791418" cy="259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FFFFFF"/>
      </a:dk2>
      <a:lt2>
        <a:srgbClr val="969696"/>
      </a:lt2>
      <a:accent1>
        <a:srgbClr val="6578B1"/>
      </a:accent1>
      <a:accent2>
        <a:srgbClr val="4B5E95"/>
      </a:accent2>
      <a:accent3>
        <a:srgbClr val="FFFFFF"/>
      </a:accent3>
      <a:accent4>
        <a:srgbClr val="000000"/>
      </a:accent4>
      <a:accent5>
        <a:srgbClr val="B8BED5"/>
      </a:accent5>
      <a:accent6>
        <a:srgbClr val="435487"/>
      </a:accent6>
      <a:hlink>
        <a:srgbClr val="9EAACF"/>
      </a:hlink>
      <a:folHlink>
        <a:srgbClr val="7183B7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6578B1"/>
            </a:gs>
            <a:gs pos="100000">
              <a:srgbClr val="8594C2"/>
            </a:gs>
          </a:gsLst>
          <a:path path="rect">
            <a:fillToRect l="100000" b="100000"/>
          </a:path>
        </a:gra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6578B1"/>
            </a:gs>
            <a:gs pos="100000">
              <a:srgbClr val="8594C2"/>
            </a:gs>
          </a:gsLst>
          <a:path path="rect">
            <a:fillToRect l="100000" b="100000"/>
          </a:path>
        </a:gra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FFFFFF"/>
        </a:dk2>
        <a:lt2>
          <a:srgbClr val="969696"/>
        </a:lt2>
        <a:accent1>
          <a:srgbClr val="6578B1"/>
        </a:accent1>
        <a:accent2>
          <a:srgbClr val="4B5E95"/>
        </a:accent2>
        <a:accent3>
          <a:srgbClr val="FFFFFF"/>
        </a:accent3>
        <a:accent4>
          <a:srgbClr val="000000"/>
        </a:accent4>
        <a:accent5>
          <a:srgbClr val="B8BED5"/>
        </a:accent5>
        <a:accent6>
          <a:srgbClr val="435487"/>
        </a:accent6>
        <a:hlink>
          <a:srgbClr val="9EAACF"/>
        </a:hlink>
        <a:folHlink>
          <a:srgbClr val="7183B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4699</TotalTime>
  <Words>380</Words>
  <Application>Microsoft Office PowerPoint</Application>
  <PresentationFormat>On-screen Show (4:3)</PresentationFormat>
  <Paragraphs>119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Times New Roman</vt:lpstr>
      <vt:lpstr>SimSun</vt:lpstr>
      <vt:lpstr>Wingdings</vt:lpstr>
      <vt:lpstr>Standarddesign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TP</dc:creator>
  <cp:lastModifiedBy>Srdjan</cp:lastModifiedBy>
  <cp:revision>512</cp:revision>
  <cp:lastPrinted>2001-05-28T08:04:00Z</cp:lastPrinted>
  <dcterms:created xsi:type="dcterms:W3CDTF">1999-03-16T14:15:17Z</dcterms:created>
  <dcterms:modified xsi:type="dcterms:W3CDTF">2012-11-05T13:30:03Z</dcterms:modified>
</cp:coreProperties>
</file>